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handoutMasterIdLst>
    <p:handoutMasterId r:id="rId28"/>
  </p:handoutMasterIdLst>
  <p:sldIdLst>
    <p:sldId id="256" r:id="rId2"/>
    <p:sldId id="258" r:id="rId3"/>
    <p:sldId id="286" r:id="rId4"/>
    <p:sldId id="259" r:id="rId5"/>
    <p:sldId id="260" r:id="rId6"/>
    <p:sldId id="287" r:id="rId7"/>
    <p:sldId id="262" r:id="rId8"/>
    <p:sldId id="288" r:id="rId9"/>
    <p:sldId id="263" r:id="rId10"/>
    <p:sldId id="264" r:id="rId11"/>
    <p:sldId id="265" r:id="rId12"/>
    <p:sldId id="266" r:id="rId13"/>
    <p:sldId id="273" r:id="rId14"/>
    <p:sldId id="274" r:id="rId15"/>
    <p:sldId id="267" r:id="rId16"/>
    <p:sldId id="289" r:id="rId17"/>
    <p:sldId id="290" r:id="rId18"/>
    <p:sldId id="291" r:id="rId19"/>
    <p:sldId id="268" r:id="rId20"/>
    <p:sldId id="293" r:id="rId21"/>
    <p:sldId id="280" r:id="rId22"/>
    <p:sldId id="269" r:id="rId23"/>
    <p:sldId id="284" r:id="rId24"/>
    <p:sldId id="271" r:id="rId25"/>
    <p:sldId id="292" r:id="rId26"/>
    <p:sldId id="285" r:id="rId27"/>
  </p:sldIdLst>
  <p:sldSz cx="9144000" cy="5143500" type="screen16x9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llemlayout 1 - Marker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-5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28D00-C930-4690-B776-7D1FF99BF265}" type="datetimeFigureOut">
              <a:rPr lang="da-DK" smtClean="0"/>
              <a:pPr/>
              <a:t>08-10-2018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2ADD1-6189-4B49-A51F-09D13165068B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4163711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554" y="1597707"/>
            <a:ext cx="7772892" cy="1102178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108" y="2914196"/>
            <a:ext cx="6401784" cy="1315358"/>
          </a:xfrm>
        </p:spPr>
        <p:txBody>
          <a:bodyPr/>
          <a:lstStyle>
            <a:lvl1pPr marL="0" indent="0" algn="ctr">
              <a:buNone/>
              <a:defRPr/>
            </a:lvl1pPr>
            <a:lvl2pPr marL="417241" indent="0" algn="ctr">
              <a:buNone/>
              <a:defRPr/>
            </a:lvl2pPr>
            <a:lvl3pPr marL="834481" indent="0" algn="ctr">
              <a:buNone/>
              <a:defRPr/>
            </a:lvl3pPr>
            <a:lvl4pPr marL="1251722" indent="0" algn="ctr">
              <a:buNone/>
              <a:defRPr/>
            </a:lvl4pPr>
            <a:lvl5pPr marL="1668963" indent="0" algn="ctr">
              <a:buNone/>
              <a:defRPr/>
            </a:lvl5pPr>
            <a:lvl6pPr marL="2086204" indent="0" algn="ctr">
              <a:buNone/>
              <a:defRPr/>
            </a:lvl6pPr>
            <a:lvl7pPr marL="2503444" indent="0" algn="ctr">
              <a:buNone/>
              <a:defRPr/>
            </a:lvl7pPr>
            <a:lvl8pPr marL="2920685" indent="0" algn="ctr">
              <a:buNone/>
              <a:defRPr/>
            </a:lvl8pPr>
            <a:lvl9pPr marL="3337926" indent="0" algn="ctr">
              <a:buNone/>
              <a:defRPr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948201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778333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80115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02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573529"/>
            <a:ext cx="8230864" cy="54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dirty="0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576" y="1437624"/>
            <a:ext cx="7571816" cy="2673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smtClean="0"/>
              <a:t>Klik for at redigere teksttypografierne i masteren</a:t>
            </a:r>
          </a:p>
          <a:p>
            <a:pPr lvl="1"/>
            <a:r>
              <a:rPr lang="da-DK" altLang="da-DK" smtClean="0"/>
              <a:t>Andet niveau</a:t>
            </a:r>
          </a:p>
          <a:p>
            <a:pPr lvl="2"/>
            <a:r>
              <a:rPr lang="da-DK" altLang="da-DK" smtClean="0"/>
              <a:t>Tredje niveau</a:t>
            </a:r>
          </a:p>
          <a:p>
            <a:pPr lvl="3"/>
            <a:r>
              <a:rPr lang="da-DK" altLang="da-DK" smtClean="0"/>
              <a:t>Fjerde niveau</a:t>
            </a:r>
          </a:p>
          <a:p>
            <a:pPr lvl="4"/>
            <a:r>
              <a:rPr lang="da-DK" altLang="da-DK" smtClean="0"/>
              <a:t>Femte niveau</a:t>
            </a:r>
          </a:p>
        </p:txBody>
      </p:sp>
      <p:pic>
        <p:nvPicPr>
          <p:cNvPr id="2" name="Picture 2" descr="V:\CIMT\LOGO, NYT, OKT 2017\LOGOPAKKE\WEB\PNG\DK\CIMT-LOG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15966"/>
            <a:ext cx="94892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3" r:id="rId3"/>
    <p:sldLayoutId id="2147483774" r:id="rId4"/>
  </p:sldLayoutIdLst>
  <p:timing>
    <p:tnLst>
      <p:par>
        <p:cTn id="1" dur="indefinite" restart="never" nodeType="tmRoot"/>
      </p:par>
    </p:tnLst>
  </p:timing>
  <p:txStyles>
    <p:titleStyle>
      <a:lvl1pPr algn="ctr" defTabSz="914163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14163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defTabSz="914163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defTabSz="914163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defTabSz="914163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17241" algn="ctr" defTabSz="914163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834481" algn="ctr" defTabSz="914163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251722" algn="ctr" defTabSz="914163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668963" algn="ctr" defTabSz="914163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3355" indent="-343355" algn="l" defTabSz="914163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3210" indent="-285405" algn="l" defTabSz="914163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66" indent="-228903" algn="l" defTabSz="914163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423" indent="-227455" algn="l" defTabSz="914163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229" indent="-228903" algn="l" defTabSz="914163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74469" indent="-228903" algn="l" defTabSz="914163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891710" indent="-228903" algn="l" defTabSz="914163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08951" indent="-228903" algn="l" defTabSz="914163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726191" indent="-228903" algn="l" defTabSz="914163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8344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7241" algn="l" defTabSz="8344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34481" algn="l" defTabSz="8344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51722" algn="l" defTabSz="8344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68963" algn="l" defTabSz="8344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86204" algn="l" defTabSz="8344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503444" algn="l" defTabSz="8344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20685" algn="l" defTabSz="8344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37926" algn="l" defTabSz="8344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554" y="1347614"/>
            <a:ext cx="7772892" cy="1102178"/>
          </a:xfrm>
        </p:spPr>
        <p:txBody>
          <a:bodyPr/>
          <a:lstStyle/>
          <a:p>
            <a:r>
              <a:rPr lang="da-DK" dirty="0"/>
              <a:t>Hvilke madrasser skal vi anvende til </a:t>
            </a:r>
            <a:r>
              <a:rPr lang="da-DK" dirty="0" smtClean="0"/>
              <a:t>tryksårsforebyggelse?</a:t>
            </a:r>
            <a:r>
              <a:rPr lang="da-DK" sz="3600" dirty="0" smtClean="0"/>
              <a:t/>
            </a:r>
            <a:br>
              <a:rPr lang="da-DK" sz="3600" dirty="0" smtClean="0"/>
            </a:br>
            <a:r>
              <a:rPr lang="da-DK" sz="2400" dirty="0" smtClean="0"/>
              <a:t>MTV af statiske topmadrasser til forebyggelse af tryksår </a:t>
            </a:r>
            <a:endParaRPr lang="da-DK" sz="36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108" y="2643758"/>
            <a:ext cx="6401784" cy="1315358"/>
          </a:xfrm>
        </p:spPr>
        <p:txBody>
          <a:bodyPr/>
          <a:lstStyle/>
          <a:p>
            <a:r>
              <a:rPr lang="da-DK" sz="2800" dirty="0" smtClean="0"/>
              <a:t> </a:t>
            </a:r>
            <a:r>
              <a:rPr lang="da-DK" altLang="da-DK" sz="1800" dirty="0" smtClean="0"/>
              <a:t>Aase Fremmelevholm og Mette Bøg Horup</a:t>
            </a:r>
          </a:p>
          <a:p>
            <a:r>
              <a:rPr lang="da-DK" altLang="da-DK" sz="1800" dirty="0" smtClean="0"/>
              <a:t>Tue Kjølhede og Kristian Kidholm</a:t>
            </a:r>
          </a:p>
          <a:p>
            <a:endParaRPr lang="da-DK" sz="1800" dirty="0" smtClean="0"/>
          </a:p>
          <a:p>
            <a:r>
              <a:rPr lang="da-DK" sz="1800" dirty="0" smtClean="0"/>
              <a:t>Sår i Syd Temadag d. 8. oktober 2018</a:t>
            </a:r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xmlns="" val="5169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- Litteraturstudie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599642"/>
            <a:ext cx="8363272" cy="297033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da-DK" sz="2200" dirty="0" smtClean="0">
                <a:latin typeface="Calibri" panose="020F0502020204030204" pitchFamily="34" charset="0"/>
              </a:rPr>
              <a:t>Kvalitet og </a:t>
            </a:r>
            <a:r>
              <a:rPr lang="da-DK" sz="2200" dirty="0" err="1" smtClean="0">
                <a:latin typeface="Calibri" panose="020F0502020204030204" pitchFamily="34" charset="0"/>
              </a:rPr>
              <a:t>overførbarhed</a:t>
            </a:r>
            <a:endParaRPr lang="da-DK" sz="2200" dirty="0" smtClean="0">
              <a:latin typeface="Calibri" panose="020F0502020204030204" pitchFamily="34" charset="0"/>
            </a:endParaRPr>
          </a:p>
          <a:p>
            <a:r>
              <a:rPr lang="da-DK" sz="1800" dirty="0" err="1" smtClean="0">
                <a:latin typeface="Calibri" panose="020F0502020204030204" pitchFamily="34" charset="0"/>
              </a:rPr>
              <a:t>RCTer</a:t>
            </a:r>
            <a:r>
              <a:rPr lang="da-DK" sz="1800" dirty="0" smtClean="0">
                <a:latin typeface="Calibri" panose="020F0502020204030204" pitchFamily="34" charset="0"/>
              </a:rPr>
              <a:t> (Andersen82 og Jiang14): </a:t>
            </a:r>
          </a:p>
          <a:p>
            <a:pPr lvl="1"/>
            <a:r>
              <a:rPr lang="da-DK" sz="1400" dirty="0" smtClean="0">
                <a:latin typeface="Calibri" panose="020F0502020204030204" pitchFamily="34" charset="0"/>
              </a:rPr>
              <a:t>Kvalitetsvurderet vha. </a:t>
            </a:r>
            <a:r>
              <a:rPr lang="da-DK" sz="1400" dirty="0" err="1" smtClean="0">
                <a:latin typeface="Calibri" panose="020F0502020204030204" pitchFamily="34" charset="0"/>
              </a:rPr>
              <a:t>Cochranes</a:t>
            </a:r>
            <a:r>
              <a:rPr lang="da-DK" sz="1400" dirty="0" smtClean="0">
                <a:latin typeface="Calibri" panose="020F0502020204030204" pitchFamily="34" charset="0"/>
              </a:rPr>
              <a:t> </a:t>
            </a:r>
            <a:r>
              <a:rPr lang="da-DK" sz="1400" dirty="0">
                <a:latin typeface="Calibri" panose="020F0502020204030204" pitchFamily="34" charset="0"/>
              </a:rPr>
              <a:t>”</a:t>
            </a:r>
            <a:r>
              <a:rPr lang="da-DK" sz="1400" dirty="0" err="1">
                <a:latin typeface="Calibri" panose="020F0502020204030204" pitchFamily="34" charset="0"/>
              </a:rPr>
              <a:t>risk</a:t>
            </a:r>
            <a:r>
              <a:rPr lang="da-DK" sz="1400" dirty="0">
                <a:latin typeface="Calibri" panose="020F0502020204030204" pitchFamily="34" charset="0"/>
              </a:rPr>
              <a:t> of bias </a:t>
            </a:r>
            <a:r>
              <a:rPr lang="da-DK" sz="1400" dirty="0" err="1">
                <a:latin typeface="Calibri" panose="020F0502020204030204" pitchFamily="34" charset="0"/>
              </a:rPr>
              <a:t>tool</a:t>
            </a:r>
            <a:r>
              <a:rPr lang="da-DK" sz="1400" dirty="0" smtClean="0">
                <a:latin typeface="Calibri" panose="020F0502020204030204" pitchFamily="34" charset="0"/>
              </a:rPr>
              <a:t>”: Dårlig </a:t>
            </a:r>
            <a:r>
              <a:rPr lang="da-DK" sz="1400" dirty="0">
                <a:latin typeface="Calibri" panose="020F0502020204030204" pitchFamily="34" charset="0"/>
              </a:rPr>
              <a:t>kvalitet grundet ”</a:t>
            </a:r>
            <a:r>
              <a:rPr lang="da-DK" sz="1400" dirty="0" err="1">
                <a:latin typeface="Calibri" panose="020F0502020204030204" pitchFamily="34" charset="0"/>
              </a:rPr>
              <a:t>unclear</a:t>
            </a:r>
            <a:r>
              <a:rPr lang="da-DK" sz="1400" dirty="0">
                <a:latin typeface="Calibri" panose="020F0502020204030204" pitchFamily="34" charset="0"/>
              </a:rPr>
              <a:t> </a:t>
            </a:r>
            <a:r>
              <a:rPr lang="da-DK" sz="1400" dirty="0" err="1">
                <a:latin typeface="Calibri" panose="020F0502020204030204" pitchFamily="34" charset="0"/>
              </a:rPr>
              <a:t>risk</a:t>
            </a:r>
            <a:r>
              <a:rPr lang="da-DK" sz="1400" dirty="0">
                <a:latin typeface="Calibri" panose="020F0502020204030204" pitchFamily="34" charset="0"/>
              </a:rPr>
              <a:t>” for </a:t>
            </a:r>
            <a:r>
              <a:rPr lang="da-DK" sz="1400" dirty="0" smtClean="0">
                <a:latin typeface="Calibri" panose="020F0502020204030204" pitchFamily="34" charset="0"/>
              </a:rPr>
              <a:t>bias for flere punkter</a:t>
            </a:r>
          </a:p>
          <a:p>
            <a:pPr lvl="1"/>
            <a:r>
              <a:rPr lang="da-DK" sz="1400" kern="0" dirty="0" smtClean="0">
                <a:latin typeface="Calibri" panose="020F0502020204030204" pitchFamily="34" charset="0"/>
              </a:rPr>
              <a:t>Ringe </a:t>
            </a:r>
            <a:r>
              <a:rPr lang="da-DK" sz="1400" kern="0" dirty="0" err="1" smtClean="0">
                <a:latin typeface="Calibri" panose="020F0502020204030204" pitchFamily="34" charset="0"/>
              </a:rPr>
              <a:t>overførbarhed</a:t>
            </a:r>
            <a:r>
              <a:rPr lang="da-DK" sz="1400" kern="0" dirty="0" smtClean="0">
                <a:latin typeface="Calibri" panose="020F0502020204030204" pitchFamily="34" charset="0"/>
              </a:rPr>
              <a:t>: Tvivlsomt om madrasser og organisation er sammenlignelige</a:t>
            </a:r>
          </a:p>
          <a:p>
            <a:r>
              <a:rPr lang="da-DK" sz="1800" dirty="0" smtClean="0">
                <a:latin typeface="Calibri" panose="020F0502020204030204" pitchFamily="34" charset="0"/>
              </a:rPr>
              <a:t>Kohortestudie (Rich11)</a:t>
            </a:r>
          </a:p>
          <a:p>
            <a:pPr lvl="1"/>
            <a:r>
              <a:rPr lang="da-DK" sz="1400" dirty="0">
                <a:latin typeface="Calibri" panose="020F0502020204030204" pitchFamily="34" charset="0"/>
              </a:rPr>
              <a:t>L</a:t>
            </a:r>
            <a:r>
              <a:rPr lang="da-DK" sz="1400" dirty="0" smtClean="0">
                <a:latin typeface="Calibri" panose="020F0502020204030204" pitchFamily="34" charset="0"/>
              </a:rPr>
              <a:t>avere evidensniveau (resultater kan være påvirket </a:t>
            </a:r>
            <a:r>
              <a:rPr lang="da-DK" sz="1400" dirty="0">
                <a:latin typeface="Calibri" panose="020F0502020204030204" pitchFamily="34" charset="0"/>
              </a:rPr>
              <a:t>af ydre </a:t>
            </a:r>
            <a:r>
              <a:rPr lang="da-DK" sz="1400" dirty="0" smtClean="0">
                <a:latin typeface="Calibri" panose="020F0502020204030204" pitchFamily="34" charset="0"/>
              </a:rPr>
              <a:t>faktorer)</a:t>
            </a:r>
          </a:p>
          <a:p>
            <a:pPr lvl="1"/>
            <a:r>
              <a:rPr lang="da-DK" sz="1400" kern="0" dirty="0" smtClean="0">
                <a:latin typeface="Calibri" panose="020F0502020204030204" pitchFamily="34" charset="0"/>
              </a:rPr>
              <a:t>Ikke beregnet p-værdier for de enkelte typer ift. </a:t>
            </a:r>
            <a:r>
              <a:rPr lang="da-DK" sz="1400" kern="0" dirty="0" err="1" smtClean="0">
                <a:latin typeface="Calibri" panose="020F0502020204030204" pitchFamily="34" charset="0"/>
              </a:rPr>
              <a:t>vekseltryksmadrasserne</a:t>
            </a:r>
            <a:endParaRPr lang="da-DK" sz="1400" kern="0" dirty="0" smtClean="0">
              <a:latin typeface="Calibri" panose="020F0502020204030204" pitchFamily="34" charset="0"/>
            </a:endParaRPr>
          </a:p>
          <a:p>
            <a:pPr lvl="1"/>
            <a:r>
              <a:rPr lang="da-DK" sz="1400" kern="0" dirty="0" smtClean="0">
                <a:latin typeface="Calibri" panose="020F0502020204030204" pitchFamily="34" charset="0"/>
              </a:rPr>
              <a:t>Overordnet inddeling i madrastyper (præcise specifikationer ikke oplyst)</a:t>
            </a:r>
          </a:p>
        </p:txBody>
      </p:sp>
    </p:spTree>
    <p:extLst>
      <p:ext uri="{BB962C8B-B14F-4D97-AF65-F5344CB8AC3E}">
        <p14:creationId xmlns:p14="http://schemas.microsoft.com/office/powerpoint/2010/main" xmlns="" val="264587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>
              <a:latin typeface="Calibri" panose="020F0502020204030204" pitchFamily="34" charset="0"/>
            </a:endParaRPr>
          </a:p>
          <a:p>
            <a:endParaRPr lang="da-DK" sz="2000" dirty="0">
              <a:latin typeface="Calibri" panose="020F0502020204030204" pitchFamily="34" charset="0"/>
            </a:endParaRPr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- Litteraturstudie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599642"/>
            <a:ext cx="8363272" cy="297033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800" dirty="0" smtClean="0">
                <a:latin typeface="Calibri" panose="020F0502020204030204" pitchFamily="34" charset="0"/>
              </a:rPr>
              <a:t>Mange studier på området (også </a:t>
            </a:r>
            <a:r>
              <a:rPr lang="da-DK" sz="1800" dirty="0" err="1" smtClean="0">
                <a:latin typeface="Calibri" panose="020F0502020204030204" pitchFamily="34" charset="0"/>
              </a:rPr>
              <a:t>reviews</a:t>
            </a:r>
            <a:r>
              <a:rPr lang="da-DK" sz="1800" dirty="0" smtClean="0">
                <a:latin typeface="Calibri" panose="020F0502020204030204" pitchFamily="34" charset="0"/>
              </a:rPr>
              <a:t>), men </a:t>
            </a:r>
            <a:r>
              <a:rPr lang="da-DK" sz="1800" dirty="0">
                <a:latin typeface="Calibri" panose="020F0502020204030204" pitchFamily="34" charset="0"/>
              </a:rPr>
              <a:t>kun </a:t>
            </a:r>
            <a:r>
              <a:rPr lang="da-DK" sz="1800" dirty="0" smtClean="0">
                <a:latin typeface="Calibri" panose="020F0502020204030204" pitchFamily="34" charset="0"/>
              </a:rPr>
              <a:t>få opfylder PICO</a:t>
            </a:r>
          </a:p>
          <a:p>
            <a:r>
              <a:rPr lang="da-DK" sz="1800" dirty="0">
                <a:latin typeface="Calibri" panose="020F0502020204030204" pitchFamily="34" charset="0"/>
              </a:rPr>
              <a:t>Forskellig terminologi og klasseinddeling af madrasser i </a:t>
            </a:r>
            <a:r>
              <a:rPr lang="da-DK" sz="1800" dirty="0" smtClean="0">
                <a:latin typeface="Calibri" panose="020F0502020204030204" pitchFamily="34" charset="0"/>
              </a:rPr>
              <a:t>litteraturen</a:t>
            </a:r>
          </a:p>
          <a:p>
            <a:r>
              <a:rPr lang="da-DK" sz="1800" dirty="0" smtClean="0">
                <a:latin typeface="Calibri" panose="020F0502020204030204" pitchFamily="34" charset="0"/>
              </a:rPr>
              <a:t>Ny </a:t>
            </a:r>
            <a:r>
              <a:rPr lang="da-DK" sz="1800" dirty="0" err="1">
                <a:latin typeface="Calibri" panose="020F0502020204030204" pitchFamily="34" charset="0"/>
              </a:rPr>
              <a:t>meta</a:t>
            </a:r>
            <a:r>
              <a:rPr lang="da-DK" sz="1800" dirty="0">
                <a:latin typeface="Calibri" panose="020F0502020204030204" pitchFamily="34" charset="0"/>
              </a:rPr>
              <a:t>-analyse af Shi et al. (2018</a:t>
            </a:r>
            <a:r>
              <a:rPr lang="da-DK" sz="1800" dirty="0" smtClean="0">
                <a:latin typeface="Calibri" panose="020F0502020204030204" pitchFamily="34" charset="0"/>
              </a:rPr>
              <a:t>): </a:t>
            </a:r>
          </a:p>
          <a:p>
            <a:pPr lvl="1"/>
            <a:r>
              <a:rPr lang="da-DK" sz="1400" dirty="0" smtClean="0">
                <a:latin typeface="Calibri" panose="020F0502020204030204" pitchFamily="34" charset="0"/>
              </a:rPr>
              <a:t>Usikkert, hvilke madrastyper der </a:t>
            </a:r>
            <a:r>
              <a:rPr lang="da-DK" sz="1400" dirty="0">
                <a:latin typeface="Calibri" panose="020F0502020204030204" pitchFamily="34" charset="0"/>
              </a:rPr>
              <a:t>er mest </a:t>
            </a:r>
            <a:r>
              <a:rPr lang="da-DK" sz="1400" dirty="0" smtClean="0">
                <a:latin typeface="Calibri" panose="020F0502020204030204" pitchFamily="34" charset="0"/>
              </a:rPr>
              <a:t>effektive </a:t>
            </a:r>
            <a:r>
              <a:rPr lang="da-DK" sz="1400" dirty="0">
                <a:latin typeface="Calibri" panose="020F0502020204030204" pitchFamily="34" charset="0"/>
              </a:rPr>
              <a:t>til at forebygge </a:t>
            </a:r>
            <a:r>
              <a:rPr lang="da-DK" sz="1400" dirty="0" smtClean="0">
                <a:latin typeface="Calibri" panose="020F0502020204030204" pitchFamily="34" charset="0"/>
              </a:rPr>
              <a:t>tryksår. </a:t>
            </a:r>
          </a:p>
          <a:p>
            <a:pPr lvl="1"/>
            <a:r>
              <a:rPr lang="da-DK" sz="1400" dirty="0" smtClean="0">
                <a:latin typeface="Calibri" panose="020F0502020204030204" pitchFamily="34" charset="0"/>
              </a:rPr>
              <a:t>Stort </a:t>
            </a:r>
            <a:r>
              <a:rPr lang="da-DK" sz="1400" dirty="0">
                <a:latin typeface="Calibri" panose="020F0502020204030204" pitchFamily="34" charset="0"/>
              </a:rPr>
              <a:t>behov for </a:t>
            </a:r>
            <a:r>
              <a:rPr lang="da-DK" sz="1400" dirty="0" err="1" smtClean="0">
                <a:latin typeface="Calibri" panose="020F0502020204030204" pitchFamily="34" charset="0"/>
              </a:rPr>
              <a:t>RCTer</a:t>
            </a:r>
            <a:r>
              <a:rPr lang="da-DK" sz="1400" dirty="0" smtClean="0">
                <a:latin typeface="Calibri" panose="020F0502020204030204" pitchFamily="34" charset="0"/>
              </a:rPr>
              <a:t>. Et </a:t>
            </a:r>
            <a:r>
              <a:rPr lang="da-DK" sz="1400" dirty="0">
                <a:latin typeface="Calibri" panose="020F0502020204030204" pitchFamily="34" charset="0"/>
              </a:rPr>
              <a:t>igangværende studie kan muligvis bidrage til at afdække behovet </a:t>
            </a:r>
            <a:r>
              <a:rPr lang="da-DK" sz="1400" dirty="0" smtClean="0">
                <a:latin typeface="Calibri" panose="020F0502020204030204" pitchFamily="34" charset="0"/>
              </a:rPr>
              <a:t>(PRESSURE2, Brown </a:t>
            </a:r>
            <a:r>
              <a:rPr lang="da-DK" sz="1400" dirty="0">
                <a:latin typeface="Calibri" panose="020F0502020204030204" pitchFamily="34" charset="0"/>
              </a:rPr>
              <a:t>et al., 2016</a:t>
            </a:r>
            <a:r>
              <a:rPr lang="da-DK" sz="1400" dirty="0" smtClean="0">
                <a:latin typeface="Calibri" panose="020F0502020204030204" pitchFamily="34" charset="0"/>
              </a:rPr>
              <a:t>)</a:t>
            </a:r>
          </a:p>
          <a:p>
            <a:endParaRPr lang="da-DK" sz="1800" dirty="0" smtClean="0">
              <a:latin typeface="Calibri" panose="020F0502020204030204" pitchFamily="34" charset="0"/>
            </a:endParaRPr>
          </a:p>
          <a:p>
            <a:endParaRPr lang="da-DK" sz="1800" dirty="0" smtClean="0">
              <a:latin typeface="Calibri" panose="020F0502020204030204" pitchFamily="34" charset="0"/>
            </a:endParaRPr>
          </a:p>
          <a:p>
            <a:endParaRPr lang="da-DK" sz="1400" kern="0" dirty="0" smtClean="0">
              <a:latin typeface="Calibri" panose="020F0502020204030204" pitchFamily="34" charset="0"/>
            </a:endParaRPr>
          </a:p>
        </p:txBody>
      </p:sp>
      <p:sp>
        <p:nvSpPr>
          <p:cNvPr id="5" name="Tekstboks 4"/>
          <p:cNvSpPr txBox="1"/>
          <p:nvPr/>
        </p:nvSpPr>
        <p:spPr>
          <a:xfrm>
            <a:off x="642392" y="3435846"/>
            <a:ext cx="7920880" cy="923330"/>
          </a:xfrm>
          <a:prstGeom prst="rect">
            <a:avLst/>
          </a:prstGeom>
          <a:noFill/>
          <a:ln w="28575">
            <a:solidFill>
              <a:srgbClr val="4BACC6"/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 smtClean="0">
                <a:latin typeface="Calibri" panose="020F0502020204030204" pitchFamily="34" charset="0"/>
              </a:rPr>
              <a:t>Evidensen tyder på</a:t>
            </a:r>
            <a:r>
              <a:rPr lang="da-DK" dirty="0">
                <a:latin typeface="Calibri" panose="020F0502020204030204" pitchFamily="34" charset="0"/>
              </a:rPr>
              <a:t>, at der </a:t>
            </a:r>
            <a:r>
              <a:rPr lang="da-DK" u="sng" dirty="0">
                <a:latin typeface="Calibri" panose="020F0502020204030204" pitchFamily="34" charset="0"/>
              </a:rPr>
              <a:t>ikke</a:t>
            </a:r>
            <a:r>
              <a:rPr lang="da-DK" dirty="0">
                <a:latin typeface="Calibri" panose="020F0502020204030204" pitchFamily="34" charset="0"/>
              </a:rPr>
              <a:t> er forskel på </a:t>
            </a:r>
            <a:r>
              <a:rPr lang="da-DK" dirty="0" err="1">
                <a:latin typeface="Calibri" panose="020F0502020204030204" pitchFamily="34" charset="0"/>
              </a:rPr>
              <a:t>tryksårsincidensen</a:t>
            </a:r>
            <a:r>
              <a:rPr lang="da-DK" dirty="0">
                <a:latin typeface="Calibri" panose="020F0502020204030204" pitchFamily="34" charset="0"/>
              </a:rPr>
              <a:t> mellem statiske topmadrasser og </a:t>
            </a:r>
            <a:r>
              <a:rPr lang="da-DK" dirty="0" err="1">
                <a:latin typeface="Calibri" panose="020F0502020204030204" pitchFamily="34" charset="0"/>
              </a:rPr>
              <a:t>vekseltryksmadrasser</a:t>
            </a:r>
            <a:r>
              <a:rPr lang="da-DK" dirty="0">
                <a:latin typeface="Calibri" panose="020F0502020204030204" pitchFamily="34" charset="0"/>
              </a:rPr>
              <a:t>, men der er behov for flere studier af højere kvalitet for at kunne konkludere entydigt herpå</a:t>
            </a:r>
            <a:r>
              <a:rPr lang="da-DK" dirty="0" smtClean="0">
                <a:latin typeface="Calibri" panose="020F0502020204030204" pitchFamily="34" charset="0"/>
              </a:rPr>
              <a:t>.</a:t>
            </a:r>
            <a:endParaRPr lang="da-DK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19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Teknologi – kliniske effekter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959682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800" kern="0" dirty="0" smtClean="0">
                <a:latin typeface="Calibri" panose="020F0502020204030204" pitchFamily="34" charset="0"/>
              </a:rPr>
              <a:t>Inklusion</a:t>
            </a:r>
          </a:p>
          <a:p>
            <a:endParaRPr lang="da-DK" sz="1800" kern="0" dirty="0">
              <a:latin typeface="Calibri" panose="020F0502020204030204" pitchFamily="34" charset="0"/>
            </a:endParaRPr>
          </a:p>
          <a:p>
            <a:endParaRPr lang="da-DK" sz="1800" kern="0" dirty="0" smtClean="0">
              <a:latin typeface="Calibri" panose="020F0502020204030204" pitchFamily="34" charset="0"/>
            </a:endParaRPr>
          </a:p>
          <a:p>
            <a:endParaRPr lang="da-DK" sz="1800" kern="0" dirty="0">
              <a:latin typeface="Calibri" panose="020F0502020204030204" pitchFamily="34" charset="0"/>
            </a:endParaRPr>
          </a:p>
          <a:p>
            <a:endParaRPr lang="da-DK" sz="1800" kern="0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8932000"/>
              </p:ext>
            </p:extLst>
          </p:nvPr>
        </p:nvGraphicFramePr>
        <p:xfrm>
          <a:off x="971600" y="2630257"/>
          <a:ext cx="7344816" cy="8775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6841"/>
                <a:gridCol w="1526350"/>
                <a:gridCol w="1802832"/>
                <a:gridCol w="1485081"/>
                <a:gridCol w="1643712"/>
              </a:tblGrid>
              <a:tr h="386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Standardmadras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Topmadras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antal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patienter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071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Før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507 (70,4%)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213 (29,6%)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0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Efter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503 (60,1%)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211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25,2%)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123 (14,7%)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837</a:t>
                      </a:r>
                      <a:endParaRPr lang="da-DK" sz="3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6339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Teknologi – klinisk effekt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653648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1400" kern="0" dirty="0" smtClean="0">
              <a:latin typeface="Calibri" panose="020F0502020204030204" pitchFamily="34" charset="0"/>
            </a:endParaRPr>
          </a:p>
        </p:txBody>
      </p:sp>
      <p:pic>
        <p:nvPicPr>
          <p:cNvPr id="7" name="Billed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5732" y="1851670"/>
            <a:ext cx="475855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61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Teknologi – kliniske effekter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2031690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800" kern="0" dirty="0">
                <a:latin typeface="Calibri" panose="020F0502020204030204" pitchFamily="34" charset="0"/>
              </a:rPr>
              <a:t>Ingen statistisk signifikant forskel i </a:t>
            </a:r>
            <a:r>
              <a:rPr lang="da-DK" sz="1800" kern="0" dirty="0" err="1">
                <a:latin typeface="Calibri" panose="020F0502020204030204" pitchFamily="34" charset="0"/>
              </a:rPr>
              <a:t>tryksårsincidensen</a:t>
            </a:r>
            <a:r>
              <a:rPr lang="da-DK" sz="1800" kern="0" dirty="0">
                <a:latin typeface="Calibri" panose="020F0502020204030204" pitchFamily="34" charset="0"/>
              </a:rPr>
              <a:t> før og efter indførelsen af topmadrasserne</a:t>
            </a:r>
          </a:p>
          <a:p>
            <a:r>
              <a:rPr lang="da-DK" sz="1800" kern="0" dirty="0" smtClean="0">
                <a:latin typeface="Calibri" panose="020F0502020204030204" pitchFamily="34" charset="0"/>
              </a:rPr>
              <a:t>Ingen </a:t>
            </a:r>
            <a:r>
              <a:rPr lang="da-DK" sz="1800" kern="0" dirty="0">
                <a:latin typeface="Calibri" panose="020F0502020204030204" pitchFamily="34" charset="0"/>
              </a:rPr>
              <a:t>patienter på topmadrasserne udviklede tryksår (n=123)</a:t>
            </a:r>
          </a:p>
          <a:p>
            <a:r>
              <a:rPr lang="da-DK" sz="1800" dirty="0" smtClean="0">
                <a:latin typeface="Calibri" panose="020F0502020204030204" pitchFamily="34" charset="0"/>
              </a:rPr>
              <a:t>Før-efter design: Usikre </a:t>
            </a:r>
            <a:r>
              <a:rPr lang="da-DK" sz="1800" dirty="0">
                <a:latin typeface="Calibri" panose="020F0502020204030204" pitchFamily="34" charset="0"/>
              </a:rPr>
              <a:t>r</a:t>
            </a:r>
            <a:r>
              <a:rPr lang="da-DK" sz="1800" dirty="0" smtClean="0">
                <a:latin typeface="Calibri" panose="020F0502020204030204" pitchFamily="34" charset="0"/>
              </a:rPr>
              <a:t>esultater, </a:t>
            </a:r>
            <a:r>
              <a:rPr lang="da-DK" sz="1800" dirty="0">
                <a:latin typeface="Calibri" panose="020F0502020204030204" pitchFamily="34" charset="0"/>
              </a:rPr>
              <a:t>da andre faktorer kan påvirke resultatet</a:t>
            </a:r>
            <a:r>
              <a:rPr lang="da-DK" sz="1800" dirty="0" smtClean="0">
                <a:latin typeface="Calibri" panose="020F0502020204030204" pitchFamily="34" charset="0"/>
              </a:rPr>
              <a:t>.</a:t>
            </a:r>
          </a:p>
          <a:p>
            <a:r>
              <a:rPr lang="da-DK" sz="1800" dirty="0">
                <a:latin typeface="Calibri" panose="020F0502020204030204" pitchFamily="34" charset="0"/>
              </a:rPr>
              <a:t>I</a:t>
            </a:r>
            <a:r>
              <a:rPr lang="da-DK" sz="1800" dirty="0" smtClean="0">
                <a:latin typeface="Calibri" panose="020F0502020204030204" pitchFamily="34" charset="0"/>
              </a:rPr>
              <a:t>kke </a:t>
            </a:r>
            <a:r>
              <a:rPr lang="da-DK" sz="1800" dirty="0">
                <a:latin typeface="Calibri" panose="020F0502020204030204" pitchFamily="34" charset="0"/>
              </a:rPr>
              <a:t>muligt at </a:t>
            </a:r>
            <a:r>
              <a:rPr lang="da-DK" sz="1800" dirty="0" smtClean="0">
                <a:latin typeface="Calibri" panose="020F0502020204030204" pitchFamily="34" charset="0"/>
              </a:rPr>
              <a:t>justere </a:t>
            </a:r>
            <a:r>
              <a:rPr lang="da-DK" sz="1800" dirty="0">
                <a:latin typeface="Calibri" panose="020F0502020204030204" pitchFamily="34" charset="0"/>
              </a:rPr>
              <a:t>for eventuelle forskelle i patientgrupperne, da data herom kun blev noteret for patienter med tryksår. </a:t>
            </a:r>
            <a:endParaRPr lang="da-DK" sz="1800" kern="0" dirty="0" smtClean="0">
              <a:latin typeface="Calibri" panose="020F0502020204030204" pitchFamily="34" charset="0"/>
            </a:endParaRPr>
          </a:p>
          <a:p>
            <a:endParaRPr lang="da-DK" sz="1800" kern="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02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Organisation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959682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800" kern="0" dirty="0" smtClean="0">
                <a:latin typeface="Calibri" panose="020F0502020204030204" pitchFamily="34" charset="0"/>
              </a:rPr>
              <a:t>Spørgeskemaundersøgelse: 2 runder</a:t>
            </a:r>
          </a:p>
          <a:p>
            <a:pPr lvl="1"/>
            <a:r>
              <a:rPr lang="da-DK" sz="1600" dirty="0" smtClean="0">
                <a:latin typeface="Calibri" panose="020F0502020204030204" pitchFamily="34" charset="0"/>
              </a:rPr>
              <a:t>Samlet svarprocent </a:t>
            </a:r>
            <a:r>
              <a:rPr lang="da-DK" sz="1600" dirty="0">
                <a:latin typeface="Calibri" panose="020F0502020204030204" pitchFamily="34" charset="0"/>
              </a:rPr>
              <a:t>på 46% (68/147) </a:t>
            </a:r>
            <a:endParaRPr lang="da-DK" sz="1600" dirty="0" smtClean="0">
              <a:latin typeface="Calibri" panose="020F0502020204030204" pitchFamily="34" charset="0"/>
            </a:endParaRPr>
          </a:p>
          <a:p>
            <a:pPr lvl="1"/>
            <a:r>
              <a:rPr lang="da-DK" sz="1600" dirty="0" smtClean="0">
                <a:latin typeface="Calibri" panose="020F0502020204030204" pitchFamily="34" charset="0"/>
              </a:rPr>
              <a:t>13 ikke haft patienter på topmadrasserne</a:t>
            </a:r>
          </a:p>
          <a:p>
            <a:pPr lvl="1"/>
            <a:r>
              <a:rPr lang="da-DK" sz="1600" dirty="0" smtClean="0">
                <a:latin typeface="Calibri" panose="020F0502020204030204" pitchFamily="34" charset="0"/>
              </a:rPr>
              <a:t>15 har besvaret begge spørgeskemaer (dvs. 40 unikke respondenter)</a:t>
            </a:r>
            <a:endParaRPr lang="da-DK" sz="1200" kern="0" dirty="0" smtClean="0">
              <a:latin typeface="Calibri" panose="020F0502020204030204" pitchFamily="34" charset="0"/>
            </a:endParaRPr>
          </a:p>
          <a:p>
            <a:r>
              <a:rPr lang="da-DK" sz="1800" dirty="0" smtClean="0">
                <a:latin typeface="Calibri" panose="020F0502020204030204" pitchFamily="34" charset="0"/>
              </a:rPr>
              <a:t>Fire fokusgruppeinterviews: Plejepersonale</a:t>
            </a:r>
            <a:r>
              <a:rPr lang="da-DK" sz="1800" dirty="0">
                <a:latin typeface="Calibri" panose="020F0502020204030204" pitchFamily="34" charset="0"/>
              </a:rPr>
              <a:t>, terapeuter og serviceassistenter </a:t>
            </a:r>
            <a:r>
              <a:rPr lang="da-DK" sz="1800" dirty="0" smtClean="0">
                <a:latin typeface="Calibri" panose="020F0502020204030204" pitchFamily="34" charset="0"/>
              </a:rPr>
              <a:t>(n=13)</a:t>
            </a:r>
            <a:endParaRPr lang="da-DK" sz="1800" kern="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680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Organisation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707654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1400" kern="0" dirty="0" smtClean="0"/>
          </a:p>
        </p:txBody>
      </p:sp>
      <p:sp>
        <p:nvSpPr>
          <p:cNvPr id="5" name="Rektangel 4"/>
          <p:cNvSpPr/>
          <p:nvPr/>
        </p:nvSpPr>
        <p:spPr>
          <a:xfrm>
            <a:off x="606388" y="1923679"/>
            <a:ext cx="799288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>
                <a:latin typeface="Calibri" panose="020F0502020204030204" pitchFamily="34" charset="0"/>
              </a:rPr>
              <a:t>Generelt: Forskellige opfattelser og holdninger til topmadrasserne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>
                <a:latin typeface="Calibri" panose="020F0502020204030204" pitchFamily="34" charset="0"/>
              </a:rPr>
              <a:t>Oplæring og madrasvalg:</a:t>
            </a:r>
          </a:p>
          <a:p>
            <a:pPr marL="742950" lvl="1" indent="-285750">
              <a:buFont typeface="Symbol" panose="05050102010706020507" pitchFamily="18" charset="2"/>
              <a:buChar char=""/>
            </a:pPr>
            <a:r>
              <a:rPr lang="da-DK" sz="1600" dirty="0" smtClean="0">
                <a:latin typeface="Calibri" panose="020F0502020204030204" pitchFamily="34" charset="0"/>
              </a:rPr>
              <a:t>Ønske om mere information inden opstart</a:t>
            </a:r>
          </a:p>
          <a:p>
            <a:pPr marL="742950" lvl="1" indent="-285750">
              <a:buFont typeface="Symbol" panose="05050102010706020507" pitchFamily="18" charset="2"/>
              <a:buChar char=""/>
            </a:pPr>
            <a:r>
              <a:rPr lang="da-DK" sz="1600" dirty="0" smtClean="0">
                <a:latin typeface="Calibri" panose="020F0502020204030204" pitchFamily="34" charset="0"/>
              </a:rPr>
              <a:t>Usikkerhed om madrasvalg blandt ¼ af respondenterne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>
                <a:latin typeface="Calibri" panose="020F0502020204030204" pitchFamily="34" charset="0"/>
              </a:rPr>
              <a:t>Arbejdsgange og anvendelse:</a:t>
            </a:r>
          </a:p>
          <a:p>
            <a:pPr marL="742950" lvl="1" indent="-285750">
              <a:buFont typeface="Symbol" panose="05050102010706020507" pitchFamily="18" charset="2"/>
              <a:buChar char=""/>
            </a:pPr>
            <a:r>
              <a:rPr lang="da-DK" sz="1600" dirty="0" smtClean="0">
                <a:latin typeface="Calibri" panose="020F0502020204030204" pitchFamily="34" charset="0"/>
              </a:rPr>
              <a:t>Mange mener at patientpleje for immobile patienter er blevet mere besværlig</a:t>
            </a:r>
          </a:p>
          <a:p>
            <a:pPr marL="742950" lvl="1" indent="-285750">
              <a:buFont typeface="Symbol" panose="05050102010706020507" pitchFamily="18" charset="2"/>
              <a:buChar char=""/>
            </a:pPr>
            <a:r>
              <a:rPr lang="da-DK" sz="1600" dirty="0" smtClean="0">
                <a:latin typeface="Calibri" panose="020F0502020204030204" pitchFamily="34" charset="0"/>
              </a:rPr>
              <a:t>Gode til de patienter, der kan lidt selv</a:t>
            </a:r>
          </a:p>
          <a:p>
            <a:endParaRPr lang="da-DK" sz="20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35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Organisation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707654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1400" kern="0" dirty="0" smtClean="0"/>
          </a:p>
        </p:txBody>
      </p:sp>
      <p:sp>
        <p:nvSpPr>
          <p:cNvPr id="5" name="Rektangel 4"/>
          <p:cNvSpPr/>
          <p:nvPr/>
        </p:nvSpPr>
        <p:spPr>
          <a:xfrm>
            <a:off x="606388" y="2061885"/>
            <a:ext cx="799288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>
                <a:latin typeface="Calibri" panose="020F0502020204030204" pitchFamily="34" charset="0"/>
              </a:rPr>
              <a:t>Arbejdsbyrde og arbejdsmiljø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Kan være </a:t>
            </a:r>
            <a:r>
              <a:rPr lang="da-DK" sz="1600" dirty="0">
                <a:latin typeface="Calibri" panose="020F0502020204030204" pitchFamily="34" charset="0"/>
              </a:rPr>
              <a:t>tungt at håndtere patienterne på </a:t>
            </a:r>
            <a:r>
              <a:rPr lang="da-DK" sz="1600" dirty="0" smtClean="0">
                <a:latin typeface="Calibri" panose="020F0502020204030204" pitchFamily="34" charset="0"/>
              </a:rPr>
              <a:t>topmadrasserne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>
                <a:latin typeface="Calibri" panose="020F0502020204030204" pitchFamily="34" charset="0"/>
              </a:rPr>
              <a:t>Det er mere omfattende at have </a:t>
            </a:r>
            <a:r>
              <a:rPr lang="da-DK" sz="1600" dirty="0" smtClean="0">
                <a:latin typeface="Calibri" panose="020F0502020204030204" pitchFamily="34" charset="0"/>
              </a:rPr>
              <a:t>immobile (’tunge’) </a:t>
            </a:r>
            <a:r>
              <a:rPr lang="da-DK" sz="1600" dirty="0">
                <a:latin typeface="Calibri" panose="020F0502020204030204" pitchFamily="34" charset="0"/>
              </a:rPr>
              <a:t>patienter på topmadrasserne. 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Hvis </a:t>
            </a:r>
            <a:r>
              <a:rPr lang="da-DK" sz="1600" dirty="0">
                <a:latin typeface="Calibri" panose="020F0502020204030204" pitchFamily="34" charset="0"/>
              </a:rPr>
              <a:t>patienterne er de rette kandidater, </a:t>
            </a:r>
            <a:r>
              <a:rPr lang="da-DK" sz="1600" dirty="0" smtClean="0">
                <a:latin typeface="Calibri" panose="020F0502020204030204" pitchFamily="34" charset="0"/>
              </a:rPr>
              <a:t>vurderes tidsforbruget at være uændret.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Rengøringsopgaven </a:t>
            </a:r>
            <a:r>
              <a:rPr lang="da-DK" sz="1600" dirty="0">
                <a:latin typeface="Calibri" panose="020F0502020204030204" pitchFamily="34" charset="0"/>
              </a:rPr>
              <a:t>kan blive en større opgave ved </a:t>
            </a:r>
            <a:r>
              <a:rPr lang="da-DK" sz="1600" dirty="0" smtClean="0">
                <a:latin typeface="Calibri" panose="020F0502020204030204" pitchFamily="34" charset="0"/>
              </a:rPr>
              <a:t>implementering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Calibri" panose="020F0502020204030204" pitchFamily="34" charset="0"/>
              </a:rPr>
              <a:t>Organisering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>
                <a:latin typeface="Calibri" panose="020F0502020204030204" pitchFamily="34" charset="0"/>
              </a:rPr>
              <a:t>Topmadrasserne er ikke egnede til alle patienter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>
                <a:latin typeface="Calibri" panose="020F0502020204030204" pitchFamily="34" charset="0"/>
              </a:rPr>
              <a:t>Immobile patienter bør stadig ligge på </a:t>
            </a:r>
            <a:r>
              <a:rPr lang="da-DK" sz="1600" dirty="0" err="1" smtClean="0">
                <a:latin typeface="Calibri" panose="020F0502020204030204" pitchFamily="34" charset="0"/>
              </a:rPr>
              <a:t>vekseltryksmadrasserne</a:t>
            </a:r>
            <a:endParaRPr lang="da-DK" sz="1600" dirty="0" smtClean="0">
              <a:latin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a-DK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90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Organisation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707654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1400" kern="0" dirty="0" smtClean="0"/>
          </a:p>
        </p:txBody>
      </p:sp>
      <p:sp>
        <p:nvSpPr>
          <p:cNvPr id="5" name="Rektangel 4"/>
          <p:cNvSpPr/>
          <p:nvPr/>
        </p:nvSpPr>
        <p:spPr>
          <a:xfrm>
            <a:off x="606388" y="1923679"/>
            <a:ext cx="799288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>
                <a:latin typeface="Calibri" panose="020F0502020204030204" pitchFamily="34" charset="0"/>
              </a:rPr>
              <a:t>Personalets vurdering af patientkomfort: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Patientkomforten vurderes </a:t>
            </a:r>
            <a:r>
              <a:rPr lang="da-DK" sz="1600" dirty="0">
                <a:latin typeface="Calibri" panose="020F0502020204030204" pitchFamily="34" charset="0"/>
              </a:rPr>
              <a:t>at være </a:t>
            </a:r>
            <a:r>
              <a:rPr lang="da-DK" sz="1600" dirty="0" smtClean="0">
                <a:latin typeface="Calibri" panose="020F0502020204030204" pitchFamily="34" charset="0"/>
              </a:rPr>
              <a:t>bedre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>
                <a:latin typeface="Calibri" panose="020F0502020204030204" pitchFamily="34" charset="0"/>
              </a:rPr>
              <a:t>Tilfredshed: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Plejepersonalet </a:t>
            </a:r>
            <a:r>
              <a:rPr lang="da-DK" sz="1600" dirty="0">
                <a:latin typeface="Calibri" panose="020F0502020204030204" pitchFamily="34" charset="0"/>
              </a:rPr>
              <a:t>foretrækker at have topmadrasserne som en </a:t>
            </a:r>
            <a:r>
              <a:rPr lang="da-DK" sz="1600" dirty="0" smtClean="0">
                <a:latin typeface="Calibri" panose="020F0502020204030204" pitchFamily="34" charset="0"/>
              </a:rPr>
              <a:t>valgmulighed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endParaRPr lang="da-DK" sz="16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>
                <a:latin typeface="Calibri" panose="020F0502020204030204" pitchFamily="34" charset="0"/>
              </a:rPr>
              <a:t>Forbehold: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Lav </a:t>
            </a:r>
            <a:r>
              <a:rPr lang="da-DK" sz="1600" dirty="0">
                <a:latin typeface="Calibri" panose="020F0502020204030204" pitchFamily="34" charset="0"/>
              </a:rPr>
              <a:t>svarprocent og få deltagere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>
                <a:latin typeface="Calibri" panose="020F0502020204030204" pitchFamily="34" charset="0"/>
              </a:rPr>
              <a:t>Især terapeuter og serviceassistenter havde svært ved at skelne og havde begrænset kendskab til madrasserne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endParaRPr lang="da-DK" sz="1600" dirty="0" smtClean="0">
              <a:latin typeface="Calibri" panose="020F0502020204030204" pitchFamily="34" charset="0"/>
            </a:endParaRPr>
          </a:p>
          <a:p>
            <a:endParaRPr lang="da-DK" sz="20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17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Patient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707654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da-DK" sz="1400" kern="0" dirty="0" smtClean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9602456"/>
              </p:ext>
            </p:extLst>
          </p:nvPr>
        </p:nvGraphicFramePr>
        <p:xfrm>
          <a:off x="2419295" y="2211710"/>
          <a:ext cx="4024913" cy="204323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796812"/>
                <a:gridCol w="1228101"/>
              </a:tblGrid>
              <a:tr h="3607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Baggrundsoplysninger</a:t>
                      </a:r>
                      <a:endParaRPr lang="da-DK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Antal (n=12)</a:t>
                      </a:r>
                      <a:endParaRPr lang="da-DK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84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Afdeling (G/O)</a:t>
                      </a:r>
                      <a:endParaRPr lang="da-DK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5/7</a:t>
                      </a:r>
                      <a:endParaRPr lang="da-DK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4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Type (</a:t>
                      </a:r>
                      <a:r>
                        <a:rPr lang="da-DK" sz="16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Stimulite</a:t>
                      </a:r>
                      <a:r>
                        <a:rPr lang="da-DK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da-DK" sz="16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Tempur</a:t>
                      </a:r>
                      <a:r>
                        <a:rPr lang="da-DK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da-DK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6/6</a:t>
                      </a:r>
                      <a:endParaRPr lang="da-DK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4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Køn (m/k)</a:t>
                      </a:r>
                      <a:endParaRPr lang="da-DK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5/7</a:t>
                      </a:r>
                      <a:endParaRPr lang="da-DK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4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Alder</a:t>
                      </a:r>
                      <a:endParaRPr lang="da-DK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51-99 år</a:t>
                      </a:r>
                      <a:endParaRPr lang="da-DK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4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Antal dage på vekseltryk</a:t>
                      </a:r>
                      <a:endParaRPr lang="da-DK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1-13</a:t>
                      </a:r>
                      <a:endParaRPr lang="da-DK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4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Antal dage på topmadras</a:t>
                      </a:r>
                      <a:endParaRPr lang="da-DK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  <a:endParaRPr lang="da-DK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5528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707653"/>
            <a:ext cx="8229600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altLang="da-DK" sz="2000" dirty="0">
                <a:latin typeface="Calibri" panose="020F0502020204030204" pitchFamily="34" charset="0"/>
              </a:rPr>
              <a:t>Hvorfor bruger vi så mange vekseltrykmadrasser?</a:t>
            </a:r>
          </a:p>
          <a:p>
            <a:endParaRPr lang="da-DK" altLang="da-DK" sz="2000" dirty="0">
              <a:latin typeface="Calibri" panose="020F0502020204030204" pitchFamily="34" charset="0"/>
            </a:endParaRPr>
          </a:p>
          <a:p>
            <a:r>
              <a:rPr lang="da-DK" altLang="da-DK" sz="2000" dirty="0">
                <a:latin typeface="Calibri" panose="020F0502020204030204" pitchFamily="34" charset="0"/>
              </a:rPr>
              <a:t>Erfaringer fra Region Midtjylland </a:t>
            </a:r>
          </a:p>
          <a:p>
            <a:endParaRPr lang="da-DK" altLang="da-DK" sz="2000" dirty="0">
              <a:latin typeface="Calibri" panose="020F0502020204030204" pitchFamily="34" charset="0"/>
            </a:endParaRPr>
          </a:p>
          <a:p>
            <a:r>
              <a:rPr lang="da-DK" altLang="da-DK" sz="2000" dirty="0" err="1" smtClean="0">
                <a:latin typeface="Calibri" panose="020F0502020204030204" pitchFamily="34" charset="0"/>
              </a:rPr>
              <a:t>Qaseem</a:t>
            </a:r>
            <a:r>
              <a:rPr lang="da-DK" altLang="da-DK" sz="2000" dirty="0" smtClean="0">
                <a:latin typeface="Calibri" panose="020F0502020204030204" pitchFamily="34" charset="0"/>
              </a:rPr>
              <a:t> et. al (2015) anbefaler statiske madrasser:</a:t>
            </a:r>
          </a:p>
          <a:p>
            <a:pPr lvl="1"/>
            <a:r>
              <a:rPr lang="da-DK" altLang="da-DK" sz="1600" dirty="0" smtClean="0">
                <a:latin typeface="Calibri" panose="020F0502020204030204" pitchFamily="34" charset="0"/>
              </a:rPr>
              <a:t>Samme kliniske effekt</a:t>
            </a:r>
          </a:p>
          <a:p>
            <a:pPr lvl="1"/>
            <a:r>
              <a:rPr lang="da-DK" altLang="da-DK" sz="1600" dirty="0" smtClean="0">
                <a:latin typeface="Calibri" panose="020F0502020204030204" pitchFamily="34" charset="0"/>
              </a:rPr>
              <a:t>Billigere</a:t>
            </a:r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Baggrund</a:t>
            </a:r>
            <a:endParaRPr lang="da-DK" kern="0" dirty="0"/>
          </a:p>
        </p:txBody>
      </p:sp>
      <p:pic>
        <p:nvPicPr>
          <p:cNvPr id="4" name="Picture 4" descr="C:\Users\afr46\Pictures\2018-06-01 madrasser\madrasser 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79662"/>
            <a:ext cx="2303463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3919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Patient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707654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da-DK" sz="1400" kern="0" dirty="0" smtClean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97354242"/>
              </p:ext>
            </p:extLst>
          </p:nvPr>
        </p:nvGraphicFramePr>
        <p:xfrm>
          <a:off x="457200" y="2859782"/>
          <a:ext cx="8435280" cy="11304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98976"/>
                <a:gridCol w="1584176"/>
                <a:gridCol w="1152128"/>
              </a:tblGrid>
              <a:tr h="2891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Hvordan har det været at bevæge sig (ændre stilling), da du lå på madrassen? (n=12)</a:t>
                      </a:r>
                      <a:endParaRPr lang="da-DK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Topmadras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Svært</a:t>
                      </a:r>
                      <a:endParaRPr lang="da-DK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 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Hverken svært eller nemt</a:t>
                      </a:r>
                      <a:endParaRPr lang="da-DK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 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Nemt</a:t>
                      </a:r>
                      <a:endParaRPr lang="da-DK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 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Ved ikke</a:t>
                      </a:r>
                      <a:endParaRPr lang="da-DK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da-DK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613265"/>
              </p:ext>
            </p:extLst>
          </p:nvPr>
        </p:nvGraphicFramePr>
        <p:xfrm>
          <a:off x="457200" y="1923678"/>
          <a:ext cx="8435280" cy="841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98976"/>
                <a:gridCol w="1584176"/>
                <a:gridCol w="1152128"/>
              </a:tblGrid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Har du været generet af støj på madrassen? (n=12)</a:t>
                      </a:r>
                      <a:endParaRPr lang="da-DK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Topmadras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  <a:endParaRPr lang="da-DK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 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da-DK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Nej</a:t>
                      </a:r>
                      <a:endParaRPr lang="da-DK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 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 </a:t>
                      </a:r>
                      <a:endParaRPr lang="da-DK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Ved ikke</a:t>
                      </a:r>
                      <a:endParaRPr lang="da-DK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endParaRPr lang="da-DK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da-DK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Rektangel 8"/>
          <p:cNvSpPr/>
          <p:nvPr/>
        </p:nvSpPr>
        <p:spPr>
          <a:xfrm>
            <a:off x="786408" y="4011910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dirty="0" smtClean="0">
                <a:latin typeface="Calibri" panose="020F0502020204030204" pitchFamily="34" charset="0"/>
              </a:rPr>
              <a:t>11 ud af 12 patienter foretrækker </a:t>
            </a:r>
            <a:r>
              <a:rPr lang="da-DK" dirty="0">
                <a:latin typeface="Calibri" panose="020F0502020204030204" pitchFamily="34" charset="0"/>
              </a:rPr>
              <a:t>at ligge på </a:t>
            </a:r>
            <a:r>
              <a:rPr lang="da-DK" dirty="0" smtClean="0">
                <a:latin typeface="Calibri" panose="020F0502020204030204" pitchFamily="34" charset="0"/>
              </a:rPr>
              <a:t>topmadrasserne</a:t>
            </a:r>
            <a:endParaRPr lang="da-DK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2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Patient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707654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da-DK" sz="1400" kern="0" dirty="0" smtClean="0"/>
          </a:p>
        </p:txBody>
      </p:sp>
      <p:sp>
        <p:nvSpPr>
          <p:cNvPr id="9" name="Rektangel 8"/>
          <p:cNvSpPr/>
          <p:nvPr/>
        </p:nvSpPr>
        <p:spPr>
          <a:xfrm>
            <a:off x="606388" y="2146667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>
                <a:latin typeface="Calibri" panose="020F0502020204030204" pitchFamily="34" charset="0"/>
              </a:rPr>
              <a:t>Forbehold: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Enkelte patienter havde svært ved at skelne mellem madrasserne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>
                <a:latin typeface="Calibri" panose="020F0502020204030204" pitchFamily="34" charset="0"/>
              </a:rPr>
              <a:t>P</a:t>
            </a:r>
            <a:r>
              <a:rPr lang="da-DK" sz="1600" dirty="0" smtClean="0">
                <a:latin typeface="Calibri" panose="020F0502020204030204" pitchFamily="34" charset="0"/>
              </a:rPr>
              <a:t>atienterne </a:t>
            </a:r>
            <a:r>
              <a:rPr lang="da-DK" sz="1600" dirty="0">
                <a:latin typeface="Calibri" panose="020F0502020204030204" pitchFamily="34" charset="0"/>
              </a:rPr>
              <a:t>lå på topmadrasserne, da de blev </a:t>
            </a:r>
            <a:r>
              <a:rPr lang="da-DK" sz="1600" dirty="0" smtClean="0">
                <a:latin typeface="Calibri" panose="020F0502020204030204" pitchFamily="34" charset="0"/>
              </a:rPr>
              <a:t>interviewet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Få deltagere</a:t>
            </a:r>
            <a:endParaRPr lang="da-DK" sz="16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b="1" dirty="0" smtClean="0">
                <a:latin typeface="Calibri" panose="020F0502020204030204" pitchFamily="34" charset="0"/>
              </a:rPr>
              <a:t>Mønster: Topmadrasserne </a:t>
            </a:r>
            <a:r>
              <a:rPr lang="da-DK" b="1" dirty="0">
                <a:latin typeface="Calibri" panose="020F0502020204030204" pitchFamily="34" charset="0"/>
              </a:rPr>
              <a:t>er mere </a:t>
            </a:r>
            <a:r>
              <a:rPr lang="da-DK" b="1" dirty="0" smtClean="0">
                <a:latin typeface="Calibri" panose="020F0502020204030204" pitchFamily="34" charset="0"/>
              </a:rPr>
              <a:t>komfortable og foretrækkes af patienterne</a:t>
            </a:r>
            <a:endParaRPr lang="da-DK" b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108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Økonomi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707654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da-DK" sz="1400" kern="0" dirty="0" smtClean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50735"/>
            <a:ext cx="8909839" cy="142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boks 4"/>
          <p:cNvSpPr txBox="1"/>
          <p:nvPr/>
        </p:nvSpPr>
        <p:spPr>
          <a:xfrm>
            <a:off x="107504" y="3291830"/>
            <a:ext cx="86127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 smtClean="0"/>
              <a:t>Resultat for RSD (1/3 af </a:t>
            </a:r>
            <a:r>
              <a:rPr lang="da-DK" sz="1200" dirty="0" err="1" smtClean="0"/>
              <a:t>vekseltryksmadrasserne</a:t>
            </a:r>
            <a:r>
              <a:rPr lang="da-DK" sz="1200" dirty="0" smtClean="0"/>
              <a:t> erstattes med topmadrasser)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xmlns="" val="209947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– observationsstudie</a:t>
            </a:r>
          </a:p>
          <a:p>
            <a:r>
              <a:rPr lang="da-DK" sz="2800" kern="0" dirty="0" smtClean="0"/>
              <a:t>Økonomi</a:t>
            </a:r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707654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da-DK" sz="1400" kern="0" dirty="0" smtClean="0"/>
          </a:p>
        </p:txBody>
      </p:sp>
      <p:sp>
        <p:nvSpPr>
          <p:cNvPr id="4" name="Tekstboks 3"/>
          <p:cNvSpPr txBox="1"/>
          <p:nvPr/>
        </p:nvSpPr>
        <p:spPr>
          <a:xfrm>
            <a:off x="457200" y="1815666"/>
            <a:ext cx="8507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>
                <a:latin typeface="Calibri" panose="020F0502020204030204" pitchFamily="34" charset="0"/>
              </a:rPr>
              <a:t>RSD: Besparelse </a:t>
            </a:r>
            <a:r>
              <a:rPr lang="da-DK" sz="1600" dirty="0">
                <a:latin typeface="Calibri" panose="020F0502020204030204" pitchFamily="34" charset="0"/>
              </a:rPr>
              <a:t>på 5 mio. kr</a:t>
            </a:r>
            <a:r>
              <a:rPr lang="da-DK" sz="1600" dirty="0" smtClean="0">
                <a:latin typeface="Calibri" panose="020F0502020204030204" pitchFamily="34" charset="0"/>
              </a:rPr>
              <a:t>. (udelukkende investeringsomkostninger)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err="1" smtClean="0">
                <a:latin typeface="Calibri" panose="020F0502020204030204" pitchFamily="34" charset="0"/>
              </a:rPr>
              <a:t>Tempurmadrasserne</a:t>
            </a:r>
            <a:r>
              <a:rPr lang="da-DK" sz="1600" dirty="0" smtClean="0">
                <a:latin typeface="Calibri" panose="020F0502020204030204" pitchFamily="34" charset="0"/>
              </a:rPr>
              <a:t> </a:t>
            </a:r>
            <a:r>
              <a:rPr lang="da-DK" sz="1600" dirty="0">
                <a:latin typeface="Calibri" panose="020F0502020204030204" pitchFamily="34" charset="0"/>
              </a:rPr>
              <a:t>er </a:t>
            </a:r>
            <a:r>
              <a:rPr lang="da-DK" sz="1600" dirty="0" smtClean="0">
                <a:latin typeface="Calibri" panose="020F0502020204030204" pitchFamily="34" charset="0"/>
              </a:rPr>
              <a:t>billigst og kan allerede tjenes </a:t>
            </a:r>
            <a:r>
              <a:rPr lang="da-DK" sz="1600" dirty="0">
                <a:latin typeface="Calibri" panose="020F0502020204030204" pitchFamily="34" charset="0"/>
              </a:rPr>
              <a:t>ind i </a:t>
            </a:r>
            <a:r>
              <a:rPr lang="da-DK" sz="1600" dirty="0" smtClean="0">
                <a:latin typeface="Calibri" panose="020F0502020204030204" pitchFamily="34" charset="0"/>
              </a:rPr>
              <a:t>investeringsåret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>
                <a:latin typeface="Calibri" panose="020F0502020204030204" pitchFamily="34" charset="0"/>
              </a:rPr>
              <a:t>Gør analysen optimistisk: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Eventuelle organisatoriske omkostninger er ikke inkluderet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>
                <a:latin typeface="Calibri" panose="020F0502020204030204" pitchFamily="34" charset="0"/>
              </a:rPr>
              <a:t>Gør analysen konservativ: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a-DK" sz="1600" dirty="0" smtClean="0">
                <a:latin typeface="Calibri" panose="020F0502020204030204" pitchFamily="34" charset="0"/>
              </a:rPr>
              <a:t>Levetid på fire år: Madrasser vil med stor sandsynlighed have en længere levetid (7-10 år)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a-DK" sz="16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b="1" dirty="0" smtClean="0">
                <a:latin typeface="Calibri" panose="020F0502020204030204" pitchFamily="34" charset="0"/>
              </a:rPr>
              <a:t>Topmadrasserne vurderes at kunne resultere i en økonomisk gevinst</a:t>
            </a:r>
            <a:endParaRPr lang="da-DK" sz="1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480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Konklusion</a:t>
            </a:r>
            <a:endParaRPr lang="da-DK" sz="2800" kern="0" dirty="0" smtClean="0"/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457200" y="1707654"/>
            <a:ext cx="8363272" cy="2700300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800" dirty="0" smtClean="0">
                <a:latin typeface="Calibri" panose="020F0502020204030204" pitchFamily="34" charset="0"/>
              </a:rPr>
              <a:t>Metodemæssige forbehold, bl.a. ikke </a:t>
            </a:r>
            <a:r>
              <a:rPr lang="da-DK" sz="1800" dirty="0">
                <a:latin typeface="Calibri" panose="020F0502020204030204" pitchFamily="34" charset="0"/>
              </a:rPr>
              <a:t>en </a:t>
            </a:r>
            <a:r>
              <a:rPr lang="da-DK" sz="1800" dirty="0" smtClean="0">
                <a:latin typeface="Calibri" panose="020F0502020204030204" pitchFamily="34" charset="0"/>
              </a:rPr>
              <a:t>RCT</a:t>
            </a:r>
            <a:endParaRPr lang="da-DK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a-DK" sz="1200" dirty="0" smtClean="0">
              <a:latin typeface="Calibri" panose="020F0502020204030204" pitchFamily="34" charset="0"/>
            </a:endParaRPr>
          </a:p>
          <a:p>
            <a:r>
              <a:rPr lang="da-DK" sz="1800" dirty="0" smtClean="0">
                <a:latin typeface="Calibri" panose="020F0502020204030204" pitchFamily="34" charset="0"/>
              </a:rPr>
              <a:t>Topmadrasserne </a:t>
            </a:r>
            <a:r>
              <a:rPr lang="da-DK" sz="1800" dirty="0">
                <a:latin typeface="Calibri" panose="020F0502020204030204" pitchFamily="34" charset="0"/>
              </a:rPr>
              <a:t>er et hensigtsmæssigt alternativ til </a:t>
            </a:r>
            <a:r>
              <a:rPr lang="da-DK" sz="1800" dirty="0" err="1" smtClean="0">
                <a:latin typeface="Calibri" panose="020F0502020204030204" pitchFamily="34" charset="0"/>
              </a:rPr>
              <a:t>vekseltryksmadrasserne</a:t>
            </a:r>
            <a:r>
              <a:rPr lang="da-DK" sz="1800" dirty="0" smtClean="0">
                <a:latin typeface="Calibri" panose="020F0502020204030204" pitchFamily="34" charset="0"/>
              </a:rPr>
              <a:t> </a:t>
            </a:r>
            <a:r>
              <a:rPr lang="da-DK" sz="1800" dirty="0">
                <a:latin typeface="Calibri" panose="020F0502020204030204" pitchFamily="34" charset="0"/>
              </a:rPr>
              <a:t>for patienter i </a:t>
            </a:r>
            <a:r>
              <a:rPr lang="da-DK" sz="1800" dirty="0" err="1">
                <a:latin typeface="Calibri" panose="020F0502020204030204" pitchFamily="34" charset="0"/>
              </a:rPr>
              <a:t>middel-høj</a:t>
            </a:r>
            <a:r>
              <a:rPr lang="da-DK" sz="1800" dirty="0">
                <a:latin typeface="Calibri" panose="020F0502020204030204" pitchFamily="34" charset="0"/>
              </a:rPr>
              <a:t> risiko for udvikling af </a:t>
            </a:r>
            <a:r>
              <a:rPr lang="da-DK" sz="1800" dirty="0" smtClean="0">
                <a:latin typeface="Calibri" panose="020F0502020204030204" pitchFamily="34" charset="0"/>
              </a:rPr>
              <a:t>tryksår:</a:t>
            </a:r>
          </a:p>
          <a:p>
            <a:pPr lvl="1"/>
            <a:r>
              <a:rPr lang="da-DK" sz="1600" dirty="0" smtClean="0">
                <a:latin typeface="Calibri" panose="020F0502020204030204" pitchFamily="34" charset="0"/>
              </a:rPr>
              <a:t>Ingen </a:t>
            </a:r>
            <a:r>
              <a:rPr lang="da-DK" sz="1600" dirty="0">
                <a:latin typeface="Calibri" panose="020F0502020204030204" pitchFamily="34" charset="0"/>
              </a:rPr>
              <a:t>forskel i </a:t>
            </a:r>
            <a:r>
              <a:rPr lang="da-DK" sz="1600" dirty="0" err="1" smtClean="0">
                <a:latin typeface="Calibri" panose="020F0502020204030204" pitchFamily="34" charset="0"/>
              </a:rPr>
              <a:t>tryksårsincidensen</a:t>
            </a:r>
            <a:r>
              <a:rPr lang="da-DK" sz="1600" dirty="0" smtClean="0">
                <a:latin typeface="Calibri" panose="020F0502020204030204" pitchFamily="34" charset="0"/>
              </a:rPr>
              <a:t> før og efter (samme tendens i litteraturen)</a:t>
            </a:r>
          </a:p>
          <a:p>
            <a:pPr lvl="1"/>
            <a:r>
              <a:rPr lang="da-DK" sz="1600" dirty="0" smtClean="0">
                <a:latin typeface="Calibri" panose="020F0502020204030204" pitchFamily="34" charset="0"/>
              </a:rPr>
              <a:t>Ingen </a:t>
            </a:r>
            <a:r>
              <a:rPr lang="da-DK" sz="1600" dirty="0">
                <a:latin typeface="Calibri" panose="020F0502020204030204" pitchFamily="34" charset="0"/>
              </a:rPr>
              <a:t>patienter på topmadrasserne udviklede tryksår i </a:t>
            </a:r>
            <a:r>
              <a:rPr lang="da-DK" sz="1600" dirty="0" smtClean="0">
                <a:latin typeface="Calibri" panose="020F0502020204030204" pitchFamily="34" charset="0"/>
              </a:rPr>
              <a:t>afprøvningsperioden </a:t>
            </a:r>
          </a:p>
          <a:p>
            <a:pPr lvl="1"/>
            <a:r>
              <a:rPr lang="da-DK" sz="1600" dirty="0" smtClean="0">
                <a:latin typeface="Calibri" panose="020F0502020204030204" pitchFamily="34" charset="0"/>
              </a:rPr>
              <a:t>En </a:t>
            </a:r>
            <a:r>
              <a:rPr lang="da-DK" sz="1600" dirty="0">
                <a:latin typeface="Calibri" panose="020F0502020204030204" pitchFamily="34" charset="0"/>
              </a:rPr>
              <a:t>billigere </a:t>
            </a:r>
            <a:r>
              <a:rPr lang="da-DK" sz="1600" dirty="0" smtClean="0">
                <a:latin typeface="Calibri" panose="020F0502020204030204" pitchFamily="34" charset="0"/>
              </a:rPr>
              <a:t>løsning</a:t>
            </a:r>
          </a:p>
          <a:p>
            <a:pPr lvl="1"/>
            <a:r>
              <a:rPr lang="da-DK" sz="1600" dirty="0">
                <a:latin typeface="Calibri" panose="020F0502020204030204" pitchFamily="34" charset="0"/>
              </a:rPr>
              <a:t>P</a:t>
            </a:r>
            <a:r>
              <a:rPr lang="da-DK" sz="1600" dirty="0" smtClean="0">
                <a:latin typeface="Calibri" panose="020F0502020204030204" pitchFamily="34" charset="0"/>
              </a:rPr>
              <a:t>atienterne </a:t>
            </a:r>
            <a:r>
              <a:rPr lang="da-DK" sz="1600" dirty="0">
                <a:latin typeface="Calibri" panose="020F0502020204030204" pitchFamily="34" charset="0"/>
              </a:rPr>
              <a:t>er </a:t>
            </a:r>
            <a:r>
              <a:rPr lang="da-DK" sz="1600" dirty="0" smtClean="0">
                <a:latin typeface="Calibri" panose="020F0502020204030204" pitchFamily="34" charset="0"/>
              </a:rPr>
              <a:t>tilfredse</a:t>
            </a:r>
          </a:p>
          <a:p>
            <a:pPr lvl="1"/>
            <a:r>
              <a:rPr lang="da-DK" sz="1600" dirty="0" smtClean="0">
                <a:latin typeface="Calibri" panose="020F0502020204030204" pitchFamily="34" charset="0"/>
              </a:rPr>
              <a:t>Personalet </a:t>
            </a:r>
            <a:r>
              <a:rPr lang="da-DK" sz="1600" dirty="0">
                <a:latin typeface="Calibri" panose="020F0502020204030204" pitchFamily="34" charset="0"/>
              </a:rPr>
              <a:t>ønsker </a:t>
            </a:r>
            <a:r>
              <a:rPr lang="da-DK" sz="1600" dirty="0" smtClean="0">
                <a:latin typeface="Calibri" panose="020F0502020204030204" pitchFamily="34" charset="0"/>
              </a:rPr>
              <a:t>fortsat at anvende topmadrasserne</a:t>
            </a:r>
            <a:endParaRPr lang="da-DK" sz="1600" kern="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413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653647"/>
            <a:ext cx="8229600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800" dirty="0">
                <a:latin typeface="Calibri" panose="020F0502020204030204" pitchFamily="34" charset="0"/>
              </a:rPr>
              <a:t>At indføre statiske topmadrasser som alternativ til </a:t>
            </a:r>
            <a:r>
              <a:rPr lang="da-DK" sz="1800" dirty="0" err="1">
                <a:latin typeface="Calibri" panose="020F0502020204030204" pitchFamily="34" charset="0"/>
              </a:rPr>
              <a:t>vekseltryksmadrasser</a:t>
            </a:r>
            <a:r>
              <a:rPr lang="da-DK" sz="1800" dirty="0">
                <a:latin typeface="Calibri" panose="020F0502020204030204" pitchFamily="34" charset="0"/>
              </a:rPr>
              <a:t> til patienter i </a:t>
            </a:r>
            <a:r>
              <a:rPr lang="da-DK" sz="1800" dirty="0" err="1">
                <a:latin typeface="Calibri" panose="020F0502020204030204" pitchFamily="34" charset="0"/>
              </a:rPr>
              <a:t>middel-høj</a:t>
            </a:r>
            <a:r>
              <a:rPr lang="da-DK" sz="1800" dirty="0">
                <a:latin typeface="Calibri" panose="020F0502020204030204" pitchFamily="34" charset="0"/>
              </a:rPr>
              <a:t> risiko for udvikling af tryksår. Topmadrasserne </a:t>
            </a:r>
            <a:r>
              <a:rPr lang="da-DK" sz="1800" dirty="0" smtClean="0">
                <a:latin typeface="Calibri" panose="020F0502020204030204" pitchFamily="34" charset="0"/>
              </a:rPr>
              <a:t>bør ikke </a:t>
            </a:r>
            <a:r>
              <a:rPr lang="da-DK" sz="1800" dirty="0">
                <a:latin typeface="Calibri" panose="020F0502020204030204" pitchFamily="34" charset="0"/>
              </a:rPr>
              <a:t>erstatte </a:t>
            </a:r>
            <a:r>
              <a:rPr lang="da-DK" sz="1800" dirty="0" err="1">
                <a:latin typeface="Calibri" panose="020F0502020204030204" pitchFamily="34" charset="0"/>
              </a:rPr>
              <a:t>vekseltryksmadrasserne</a:t>
            </a:r>
            <a:r>
              <a:rPr lang="da-DK" sz="1800" dirty="0">
                <a:latin typeface="Calibri" panose="020F0502020204030204" pitchFamily="34" charset="0"/>
              </a:rPr>
              <a:t> fuldstændigt. </a:t>
            </a:r>
          </a:p>
          <a:p>
            <a:r>
              <a:rPr lang="da-DK" sz="1800" dirty="0">
                <a:latin typeface="Calibri" panose="020F0502020204030204" pitchFamily="34" charset="0"/>
              </a:rPr>
              <a:t>At opstille tydelige retningslinjer for madrasvalg og at have fokus på oplæring. </a:t>
            </a:r>
          </a:p>
          <a:p>
            <a:r>
              <a:rPr lang="da-DK" sz="1800" dirty="0">
                <a:latin typeface="Calibri" panose="020F0502020204030204" pitchFamily="34" charset="0"/>
              </a:rPr>
              <a:t>At afsætte ressourcer til en medarbejder, der under implementering kan varetage bl.a. oplæring og support. </a:t>
            </a:r>
          </a:p>
          <a:p>
            <a:r>
              <a:rPr lang="da-DK" sz="1800" dirty="0">
                <a:latin typeface="Calibri" panose="020F0502020204030204" pitchFamily="34" charset="0"/>
              </a:rPr>
              <a:t>Man bør desuden være opmærksom på, at især rengøringsopgaven kan blive mere tidskrævende ved implementering.</a:t>
            </a:r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Anbefalinger (foreløbige)</a:t>
            </a:r>
            <a:endParaRPr lang="da-DK" kern="0" dirty="0"/>
          </a:p>
        </p:txBody>
      </p:sp>
    </p:spTree>
    <p:extLst>
      <p:ext uri="{BB962C8B-B14F-4D97-AF65-F5344CB8AC3E}">
        <p14:creationId xmlns:p14="http://schemas.microsoft.com/office/powerpoint/2010/main" xmlns="" val="386633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MTV-rapport og kontakt</a:t>
            </a:r>
            <a:endParaRPr lang="da-DK" sz="2800" kern="0" dirty="0" smtClean="0"/>
          </a:p>
        </p:txBody>
      </p:sp>
      <p:sp>
        <p:nvSpPr>
          <p:cNvPr id="6" name="Pladsholder til indhold 1"/>
          <p:cNvSpPr txBox="1">
            <a:spLocks/>
          </p:cNvSpPr>
          <p:nvPr/>
        </p:nvSpPr>
        <p:spPr>
          <a:xfrm>
            <a:off x="1475656" y="2931790"/>
            <a:ext cx="6779096" cy="1080120"/>
          </a:xfrm>
          <a:prstGeom prst="rect">
            <a:avLst/>
          </a:prstGeom>
        </p:spPr>
        <p:txBody>
          <a:bodyPr numCol="2"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da-DK" sz="1600" kern="0" dirty="0" smtClean="0">
                <a:latin typeface="Calibri" panose="020F0502020204030204" pitchFamily="34" charset="0"/>
              </a:rPr>
              <a:t>Tryksårssygeplejerske:</a:t>
            </a:r>
          </a:p>
          <a:p>
            <a:pPr marL="0" indent="0">
              <a:buNone/>
            </a:pPr>
            <a:r>
              <a:rPr lang="da-DK" sz="1600" kern="0" dirty="0" smtClean="0">
                <a:latin typeface="Calibri" panose="020F0502020204030204" pitchFamily="34" charset="0"/>
              </a:rPr>
              <a:t>Aase Fremmelevholm</a:t>
            </a:r>
          </a:p>
          <a:p>
            <a:pPr marL="0" indent="0">
              <a:buNone/>
            </a:pPr>
            <a:r>
              <a:rPr lang="da-DK" sz="1600" kern="0" dirty="0">
                <a:latin typeface="Calibri" panose="020F0502020204030204" pitchFamily="34" charset="0"/>
              </a:rPr>
              <a:t>Aase.Fremmelevholm@rsyd.dk</a:t>
            </a:r>
            <a:endParaRPr lang="da-DK" sz="1600" kern="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a-DK" sz="1600" kern="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da-DK" sz="1600" kern="0" dirty="0" smtClean="0">
                <a:latin typeface="Calibri" panose="020F0502020204030204" pitchFamily="34" charset="0"/>
              </a:rPr>
              <a:t>Projektleder for evalueringen:</a:t>
            </a:r>
            <a:endParaRPr lang="da-DK" sz="1600" kern="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da-DK" sz="1600" kern="0" dirty="0" smtClean="0">
                <a:latin typeface="Calibri" panose="020F0502020204030204" pitchFamily="34" charset="0"/>
              </a:rPr>
              <a:t>Mette Bøg Horup</a:t>
            </a:r>
            <a:endParaRPr lang="da-DK" sz="1600" kern="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da-DK" sz="1600" kern="0" dirty="0">
                <a:latin typeface="Calibri" panose="020F0502020204030204" pitchFamily="34" charset="0"/>
              </a:rPr>
              <a:t>m</a:t>
            </a:r>
            <a:r>
              <a:rPr lang="da-DK" sz="1600" kern="0" dirty="0" smtClean="0">
                <a:latin typeface="Calibri" panose="020F0502020204030204" pitchFamily="34" charset="0"/>
              </a:rPr>
              <a:t>ette.bog@rsyd.dk</a:t>
            </a:r>
            <a:endParaRPr lang="da-DK" sz="1050" kern="0" dirty="0">
              <a:latin typeface="Calibri" panose="020F0502020204030204" pitchFamily="34" charset="0"/>
            </a:endParaRPr>
          </a:p>
        </p:txBody>
      </p:sp>
      <p:sp>
        <p:nvSpPr>
          <p:cNvPr id="5" name="Pladsholder til indhold 1"/>
          <p:cNvSpPr txBox="1">
            <a:spLocks/>
          </p:cNvSpPr>
          <p:nvPr/>
        </p:nvSpPr>
        <p:spPr>
          <a:xfrm>
            <a:off x="385192" y="1707654"/>
            <a:ext cx="8363272" cy="2700300"/>
          </a:xfrm>
          <a:prstGeom prst="rect">
            <a:avLst/>
          </a:prstGeom>
        </p:spPr>
        <p:txBody>
          <a:bodyPr numCol="1"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800" dirty="0">
                <a:latin typeface="Calibri" panose="020F0502020204030204" pitchFamily="34" charset="0"/>
              </a:rPr>
              <a:t>Den endelige rapport er lige på trapperne</a:t>
            </a:r>
          </a:p>
          <a:p>
            <a:endParaRPr lang="da-DK" sz="1800" dirty="0" smtClean="0">
              <a:latin typeface="Calibri" panose="020F0502020204030204" pitchFamily="34" charset="0"/>
            </a:endParaRPr>
          </a:p>
          <a:p>
            <a:r>
              <a:rPr lang="da-DK" sz="1800" dirty="0" smtClean="0">
                <a:latin typeface="Calibri" panose="020F0502020204030204" pitchFamily="34" charset="0"/>
              </a:rPr>
              <a:t>Kontaktoplysninger:</a:t>
            </a:r>
            <a:endParaRPr lang="da-DK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a-DK" sz="1800" kern="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961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707653"/>
            <a:ext cx="8229600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2000" dirty="0" smtClean="0">
                <a:latin typeface="Calibri" panose="020F0502020204030204" pitchFamily="34" charset="0"/>
              </a:rPr>
              <a:t>To </a:t>
            </a:r>
            <a:r>
              <a:rPr lang="da-DK" sz="2000" dirty="0">
                <a:latin typeface="Calibri" panose="020F0502020204030204" pitchFamily="34" charset="0"/>
              </a:rPr>
              <a:t>statiske specialmadrasser afprøves på afd. O og G, OUH</a:t>
            </a:r>
          </a:p>
          <a:p>
            <a:pPr lvl="1"/>
            <a:r>
              <a:rPr lang="da-DK" sz="1800" dirty="0" err="1">
                <a:latin typeface="Calibri" panose="020F0502020204030204" pitchFamily="34" charset="0"/>
              </a:rPr>
              <a:t>Stimulite</a:t>
            </a:r>
            <a:endParaRPr lang="da-DK" sz="1800" dirty="0">
              <a:latin typeface="Calibri" panose="020F0502020204030204" pitchFamily="34" charset="0"/>
            </a:endParaRPr>
          </a:p>
          <a:p>
            <a:pPr lvl="1"/>
            <a:r>
              <a:rPr lang="da-DK" sz="1800" dirty="0" err="1">
                <a:latin typeface="Calibri" panose="020F0502020204030204" pitchFamily="34" charset="0"/>
              </a:rPr>
              <a:t>Tempur</a:t>
            </a:r>
            <a:endParaRPr lang="da-DK" sz="1800" dirty="0">
              <a:latin typeface="Calibri" panose="020F0502020204030204" pitchFamily="34" charset="0"/>
            </a:endParaRPr>
          </a:p>
          <a:p>
            <a:r>
              <a:rPr lang="da-DK" sz="2000" dirty="0" smtClean="0">
                <a:latin typeface="Calibri" panose="020F0502020204030204" pitchFamily="34" charset="0"/>
              </a:rPr>
              <a:t>Ønske om udarbejdelse af en Medicinsk </a:t>
            </a:r>
            <a:r>
              <a:rPr lang="da-DK" sz="2000" dirty="0" err="1" smtClean="0">
                <a:latin typeface="Calibri" panose="020F0502020204030204" pitchFamily="34" charset="0"/>
              </a:rPr>
              <a:t>TeknologiVurdering</a:t>
            </a:r>
            <a:r>
              <a:rPr lang="da-DK" sz="2000" dirty="0" smtClean="0">
                <a:latin typeface="Calibri" panose="020F0502020204030204" pitchFamily="34" charset="0"/>
              </a:rPr>
              <a:t> (MTV)</a:t>
            </a:r>
          </a:p>
          <a:p>
            <a:r>
              <a:rPr lang="da-DK" altLang="da-DK" sz="2000" dirty="0" smtClean="0">
                <a:latin typeface="Calibri" panose="020F0502020204030204" pitchFamily="34" charset="0"/>
              </a:rPr>
              <a:t>Finansieret </a:t>
            </a:r>
            <a:r>
              <a:rPr lang="da-DK" altLang="da-DK" sz="2000" dirty="0">
                <a:latin typeface="Calibri" panose="020F0502020204030204" pitchFamily="34" charset="0"/>
              </a:rPr>
              <a:t>af Region Syddanmarks MTV-pulje med 350.000 </a:t>
            </a:r>
            <a:r>
              <a:rPr lang="da-DK" altLang="da-DK" sz="2000" dirty="0" smtClean="0">
                <a:latin typeface="Calibri" panose="020F0502020204030204" pitchFamily="34" charset="0"/>
              </a:rPr>
              <a:t>kr.</a:t>
            </a:r>
          </a:p>
          <a:p>
            <a:r>
              <a:rPr lang="da-DK" altLang="da-DK" sz="2000" dirty="0" smtClean="0">
                <a:latin typeface="Calibri" panose="020F0502020204030204" pitchFamily="34" charset="0"/>
              </a:rPr>
              <a:t>Regional styregruppe</a:t>
            </a:r>
            <a:endParaRPr lang="da-DK" altLang="da-DK" sz="2000" dirty="0">
              <a:latin typeface="Calibri" panose="020F0502020204030204" pitchFamily="34" charset="0"/>
            </a:endParaRPr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Baggrund</a:t>
            </a:r>
            <a:endParaRPr lang="da-DK" kern="0" dirty="0"/>
          </a:p>
        </p:txBody>
      </p:sp>
    </p:spTree>
    <p:extLst>
      <p:ext uri="{BB962C8B-B14F-4D97-AF65-F5344CB8AC3E}">
        <p14:creationId xmlns:p14="http://schemas.microsoft.com/office/powerpoint/2010/main" xmlns="" val="382043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653648"/>
            <a:ext cx="4805747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800" dirty="0" smtClean="0">
                <a:latin typeface="Calibri" panose="020F0502020204030204" pitchFamily="34" charset="0"/>
              </a:rPr>
              <a:t>At </a:t>
            </a:r>
            <a:r>
              <a:rPr lang="da-DK" sz="1800" dirty="0">
                <a:latin typeface="Calibri" panose="020F0502020204030204" pitchFamily="34" charset="0"/>
              </a:rPr>
              <a:t>vurdere </a:t>
            </a:r>
            <a:r>
              <a:rPr lang="da-DK" sz="1800" dirty="0" smtClean="0">
                <a:latin typeface="Calibri" panose="020F0502020204030204" pitchFamily="34" charset="0"/>
              </a:rPr>
              <a:t>forudsætningerne for og  konsekvenserne </a:t>
            </a:r>
            <a:r>
              <a:rPr lang="da-DK" sz="1800" dirty="0">
                <a:latin typeface="Calibri" panose="020F0502020204030204" pitchFamily="34" charset="0"/>
              </a:rPr>
              <a:t>af at anvende </a:t>
            </a:r>
            <a:r>
              <a:rPr lang="da-DK" sz="1800" dirty="0" err="1">
                <a:latin typeface="Calibri" panose="020F0502020204030204" pitchFamily="34" charset="0"/>
              </a:rPr>
              <a:t>Stimulite</a:t>
            </a:r>
            <a:r>
              <a:rPr lang="da-DK" sz="1800" dirty="0">
                <a:latin typeface="Calibri" panose="020F0502020204030204" pitchFamily="34" charset="0"/>
              </a:rPr>
              <a:t> og </a:t>
            </a:r>
            <a:r>
              <a:rPr lang="da-DK" sz="1800" dirty="0" err="1">
                <a:latin typeface="Calibri" panose="020F0502020204030204" pitchFamily="34" charset="0"/>
              </a:rPr>
              <a:t>Tempur</a:t>
            </a:r>
            <a:r>
              <a:rPr lang="da-DK" sz="1800" dirty="0">
                <a:latin typeface="Calibri" panose="020F0502020204030204" pitchFamily="34" charset="0"/>
              </a:rPr>
              <a:t> topmadrasser som erstatning for </a:t>
            </a:r>
            <a:r>
              <a:rPr lang="da-DK" sz="1800" dirty="0" err="1">
                <a:latin typeface="Calibri" panose="020F0502020204030204" pitchFamily="34" charset="0"/>
              </a:rPr>
              <a:t>vekseltryksmadrasser</a:t>
            </a:r>
            <a:r>
              <a:rPr lang="da-DK" sz="1800" dirty="0">
                <a:latin typeface="Calibri" panose="020F0502020204030204" pitchFamily="34" charset="0"/>
              </a:rPr>
              <a:t> til egnede patienter i </a:t>
            </a:r>
            <a:r>
              <a:rPr lang="da-DK" sz="1800" dirty="0" err="1">
                <a:latin typeface="Calibri" panose="020F0502020204030204" pitchFamily="34" charset="0"/>
              </a:rPr>
              <a:t>middel-høj</a:t>
            </a:r>
            <a:r>
              <a:rPr lang="da-DK" sz="1800" dirty="0">
                <a:latin typeface="Calibri" panose="020F0502020204030204" pitchFamily="34" charset="0"/>
              </a:rPr>
              <a:t> risiko for udvikling af tryksår på OUH og i RSD</a:t>
            </a:r>
            <a:endParaRPr lang="da-DK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a-DK" sz="1800" dirty="0" smtClean="0">
              <a:latin typeface="Calibri" panose="020F0502020204030204" pitchFamily="34" charset="0"/>
            </a:endParaRPr>
          </a:p>
          <a:p>
            <a:r>
              <a:rPr lang="da-DK" sz="1400" dirty="0" smtClean="0">
                <a:latin typeface="Calibri" panose="020F0502020204030204" pitchFamily="34" charset="0"/>
              </a:rPr>
              <a:t>Obs</a:t>
            </a:r>
            <a:r>
              <a:rPr lang="da-DK" sz="1400" dirty="0">
                <a:latin typeface="Calibri" panose="020F0502020204030204" pitchFamily="34" charset="0"/>
              </a:rPr>
              <a:t>: Det undersøges ikke, om topmadrasserne fuldstændigt kan erstatte </a:t>
            </a:r>
            <a:r>
              <a:rPr lang="da-DK" sz="1400" dirty="0" err="1" smtClean="0">
                <a:latin typeface="Calibri" panose="020F0502020204030204" pitchFamily="34" charset="0"/>
              </a:rPr>
              <a:t>vekseltryksmadrasserne</a:t>
            </a:r>
            <a:r>
              <a:rPr lang="da-DK" sz="1400" dirty="0">
                <a:latin typeface="Calibri" panose="020F0502020204030204" pitchFamily="34" charset="0"/>
              </a:rPr>
              <a:t>.</a:t>
            </a:r>
          </a:p>
          <a:p>
            <a:endParaRPr lang="da-DK" sz="1800" dirty="0">
              <a:latin typeface="Calibri" panose="020F0502020204030204" pitchFamily="34" charset="0"/>
            </a:endParaRPr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Formål med </a:t>
            </a:r>
            <a:r>
              <a:rPr lang="da-DK" kern="0" dirty="0" err="1" smtClean="0"/>
              <a:t>MTVen</a:t>
            </a:r>
            <a:endParaRPr lang="da-DK" kern="0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5076056" y="1491630"/>
            <a:ext cx="3672408" cy="3240360"/>
            <a:chOff x="1824" y="633"/>
            <a:chExt cx="2834" cy="2849"/>
          </a:xfrm>
        </p:grpSpPr>
        <p:sp>
          <p:nvSpPr>
            <p:cNvPr id="5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da-DK" sz="1200" b="1" dirty="0" smtClean="0"/>
                <a:t>Organisation</a:t>
              </a:r>
              <a:endParaRPr lang="da-DK" sz="1200" b="1" dirty="0"/>
            </a:p>
          </p:txBody>
        </p:sp>
        <p:sp>
          <p:nvSpPr>
            <p:cNvPr id="6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 sz="1200" b="1" dirty="0" smtClean="0"/>
            </a:p>
            <a:p>
              <a:pPr algn="ctr"/>
              <a:r>
                <a:rPr lang="da-DK" sz="1200" b="1" dirty="0" smtClean="0"/>
                <a:t>Økonomi</a:t>
              </a:r>
              <a:endParaRPr lang="da-DK" sz="1200" b="1" dirty="0"/>
            </a:p>
          </p:txBody>
        </p:sp>
        <p:sp>
          <p:nvSpPr>
            <p:cNvPr id="7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a-DK" sz="1200" b="1" dirty="0" smtClean="0"/>
                <a:t>Patient</a:t>
              </a:r>
              <a:endParaRPr lang="da-DK" sz="1200" b="1" dirty="0"/>
            </a:p>
          </p:txBody>
        </p:sp>
        <p:sp>
          <p:nvSpPr>
            <p:cNvPr id="8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 sz="2000" dirty="0" smtClean="0"/>
            </a:p>
            <a:p>
              <a:pPr algn="ctr"/>
              <a:r>
                <a:rPr lang="da-DK" sz="1200" b="1" dirty="0" smtClean="0"/>
                <a:t>Teknologi</a:t>
              </a:r>
              <a:endParaRPr lang="da-DK" sz="1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88145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800" dirty="0" smtClean="0">
                <a:latin typeface="Calibri" panose="020F0502020204030204" pitchFamily="34" charset="0"/>
              </a:rPr>
              <a:t>Litteraturstudie (</a:t>
            </a:r>
            <a:r>
              <a:rPr lang="da-DK" sz="1800" dirty="0" err="1" smtClean="0">
                <a:latin typeface="Calibri" panose="020F0502020204030204" pitchFamily="34" charset="0"/>
              </a:rPr>
              <a:t>incidens</a:t>
            </a:r>
            <a:r>
              <a:rPr lang="da-DK" sz="1800" dirty="0" smtClean="0">
                <a:latin typeface="Calibri" panose="020F0502020204030204" pitchFamily="34" charset="0"/>
              </a:rPr>
              <a:t>: statiske topmadrasser vs. </a:t>
            </a:r>
            <a:r>
              <a:rPr lang="da-DK" sz="1800" dirty="0">
                <a:latin typeface="Calibri" panose="020F0502020204030204" pitchFamily="34" charset="0"/>
              </a:rPr>
              <a:t>v</a:t>
            </a:r>
            <a:r>
              <a:rPr lang="da-DK" sz="1800" dirty="0" smtClean="0">
                <a:latin typeface="Calibri" panose="020F0502020204030204" pitchFamily="34" charset="0"/>
              </a:rPr>
              <a:t>ekseltryk)</a:t>
            </a:r>
            <a:endParaRPr lang="da-DK" sz="1800" dirty="0">
              <a:latin typeface="Calibri" panose="020F0502020204030204" pitchFamily="34" charset="0"/>
            </a:endParaRPr>
          </a:p>
          <a:p>
            <a:r>
              <a:rPr lang="da-DK" sz="1800" dirty="0">
                <a:latin typeface="Calibri" panose="020F0502020204030204" pitchFamily="34" charset="0"/>
              </a:rPr>
              <a:t>Observationsstudie</a:t>
            </a:r>
          </a:p>
          <a:p>
            <a:endParaRPr lang="da-DK" sz="1800" dirty="0" smtClean="0">
              <a:latin typeface="Calibri" panose="020F0502020204030204" pitchFamily="34" charset="0"/>
            </a:endParaRPr>
          </a:p>
          <a:p>
            <a:endParaRPr lang="da-DK" sz="1800" dirty="0">
              <a:latin typeface="Calibri" panose="020F0502020204030204" pitchFamily="34" charset="0"/>
            </a:endParaRPr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Metode</a:t>
            </a:r>
            <a:endParaRPr lang="da-DK" kern="0" dirty="0"/>
          </a:p>
        </p:txBody>
      </p:sp>
      <p:pic>
        <p:nvPicPr>
          <p:cNvPr id="10" name="Billed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2050011"/>
            <a:ext cx="7344816" cy="295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60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74"/>
          <a:stretch/>
        </p:blipFill>
        <p:spPr>
          <a:xfrm rot="21371322">
            <a:off x="215096" y="2166063"/>
            <a:ext cx="3013468" cy="1614187"/>
          </a:xfrm>
          <a:prstGeom prst="rect">
            <a:avLst/>
          </a:prstGeom>
        </p:spPr>
      </p:pic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1800" dirty="0" smtClean="0"/>
          </a:p>
          <a:p>
            <a:endParaRPr lang="da-DK" sz="18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Metode</a:t>
            </a:r>
          </a:p>
          <a:p>
            <a:r>
              <a:rPr lang="da-DK" sz="2400" dirty="0"/>
              <a:t>Madrasser i observationsstudiet</a:t>
            </a:r>
          </a:p>
          <a:p>
            <a:endParaRPr lang="da-DK" kern="0" dirty="0"/>
          </a:p>
        </p:txBody>
      </p:sp>
      <p:pic>
        <p:nvPicPr>
          <p:cNvPr id="5" name="Pladsholder til indhol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996096" y="2211710"/>
            <a:ext cx="1896384" cy="1656184"/>
          </a:xfrm>
          <a:prstGeom prst="rect">
            <a:avLst/>
          </a:prstGeom>
        </p:spPr>
      </p:pic>
      <p:pic>
        <p:nvPicPr>
          <p:cNvPr id="4" name="Billed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38" b="100000" l="0" r="100000">
                        <a14:foregroundMark x1="96108" y1="3405" x2="96108" y2="34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5712" y="2355726"/>
            <a:ext cx="2728376" cy="128801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7669" l="0" r="98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0002" y="2067694"/>
            <a:ext cx="2288262" cy="1930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647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251520" y="699542"/>
            <a:ext cx="8496944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</a:t>
            </a:r>
          </a:p>
          <a:p>
            <a:r>
              <a:rPr lang="da-DK" sz="2800" kern="0" dirty="0" smtClean="0"/>
              <a:t>Litteraturstudie</a:t>
            </a:r>
            <a:endParaRPr lang="da-DK" sz="2800" kern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7654"/>
            <a:ext cx="7560840" cy="2408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ktangel 4"/>
          <p:cNvSpPr/>
          <p:nvPr/>
        </p:nvSpPr>
        <p:spPr>
          <a:xfrm>
            <a:off x="827584" y="3867894"/>
            <a:ext cx="7344816" cy="523220"/>
          </a:xfrm>
          <a:prstGeom prst="rect">
            <a:avLst/>
          </a:prstGeom>
          <a:noFill/>
          <a:ln w="28575">
            <a:solidFill>
              <a:srgbClr val="4BACC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a-DK" sz="1400" i="1" dirty="0" smtClean="0">
                <a:latin typeface="Calibri" panose="020F0502020204030204" pitchFamily="34" charset="0"/>
              </a:rPr>
              <a:t>Hvilken </a:t>
            </a:r>
            <a:r>
              <a:rPr lang="da-DK" sz="1400" i="1" dirty="0">
                <a:latin typeface="Calibri" panose="020F0502020204030204" pitchFamily="34" charset="0"/>
              </a:rPr>
              <a:t>effekt har statiske topmadrasser på </a:t>
            </a:r>
            <a:r>
              <a:rPr lang="da-DK" sz="1400" i="1" dirty="0" err="1">
                <a:latin typeface="Calibri" panose="020F0502020204030204" pitchFamily="34" charset="0"/>
              </a:rPr>
              <a:t>incidensen</a:t>
            </a:r>
            <a:r>
              <a:rPr lang="da-DK" sz="1400" i="1" dirty="0">
                <a:latin typeface="Calibri" panose="020F0502020204030204" pitchFamily="34" charset="0"/>
              </a:rPr>
              <a:t> af tryksår blandt indlagte patienter på hospitaler sammenlignet med </a:t>
            </a:r>
            <a:r>
              <a:rPr lang="da-DK" sz="1400" i="1" dirty="0" err="1" smtClean="0">
                <a:latin typeface="Calibri" panose="020F0502020204030204" pitchFamily="34" charset="0"/>
              </a:rPr>
              <a:t>vekseltryksmadrasser</a:t>
            </a:r>
            <a:r>
              <a:rPr lang="da-DK" sz="1400" i="1" dirty="0" smtClean="0"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79635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179512" y="627534"/>
            <a:ext cx="4104456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</a:t>
            </a:r>
          </a:p>
          <a:p>
            <a:r>
              <a:rPr lang="da-DK" sz="2800" kern="0" dirty="0" smtClean="0"/>
              <a:t>Litteraturstudie</a:t>
            </a:r>
            <a:endParaRPr lang="da-DK" sz="2800" kern="0" dirty="0"/>
          </a:p>
        </p:txBody>
      </p:sp>
      <p:sp>
        <p:nvSpPr>
          <p:cNvPr id="7" name="Pladsholder til indhold 1"/>
          <p:cNvSpPr txBox="1">
            <a:spLocks/>
          </p:cNvSpPr>
          <p:nvPr/>
        </p:nvSpPr>
        <p:spPr>
          <a:xfrm>
            <a:off x="457200" y="1851670"/>
            <a:ext cx="4402831" cy="2664297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a-DK" sz="1600" dirty="0" smtClean="0">
                <a:latin typeface="Calibri" panose="020F0502020204030204" pitchFamily="34" charset="0"/>
              </a:rPr>
              <a:t>Søgning: afgrænsning på 10 år</a:t>
            </a:r>
          </a:p>
          <a:p>
            <a:r>
              <a:rPr lang="da-DK" sz="1600" dirty="0" smtClean="0">
                <a:latin typeface="Calibri" panose="020F0502020204030204" pitchFamily="34" charset="0"/>
              </a:rPr>
              <a:t>Gennemgang af titel/abstract:</a:t>
            </a:r>
          </a:p>
          <a:p>
            <a:pPr lvl="1"/>
            <a:r>
              <a:rPr lang="da-DK" sz="1400" dirty="0" smtClean="0">
                <a:latin typeface="Calibri" panose="020F0502020204030204" pitchFamily="34" charset="0"/>
              </a:rPr>
              <a:t>Først individuelt </a:t>
            </a:r>
            <a:r>
              <a:rPr lang="da-DK" sz="1400" dirty="0">
                <a:latin typeface="Calibri" panose="020F0502020204030204" pitchFamily="34" charset="0"/>
              </a:rPr>
              <a:t>af to </a:t>
            </a:r>
            <a:r>
              <a:rPr lang="da-DK" sz="1400" dirty="0" smtClean="0">
                <a:latin typeface="Calibri" panose="020F0502020204030204" pitchFamily="34" charset="0"/>
              </a:rPr>
              <a:t>MTV-konsulenter</a:t>
            </a:r>
          </a:p>
          <a:p>
            <a:pPr lvl="1"/>
            <a:r>
              <a:rPr lang="da-DK" sz="1400" dirty="0" smtClean="0">
                <a:latin typeface="Calibri" panose="020F0502020204030204" pitchFamily="34" charset="0"/>
              </a:rPr>
              <a:t>Derefter </a:t>
            </a:r>
            <a:r>
              <a:rPr lang="da-DK" sz="1400" dirty="0">
                <a:latin typeface="Calibri" panose="020F0502020204030204" pitchFamily="34" charset="0"/>
              </a:rPr>
              <a:t>gennemgået med to </a:t>
            </a:r>
            <a:r>
              <a:rPr lang="da-DK" sz="1400" dirty="0" smtClean="0">
                <a:latin typeface="Calibri" panose="020F0502020204030204" pitchFamily="34" charset="0"/>
              </a:rPr>
              <a:t>fagspecialister (tryksårssygeplejerske Aase Fremmelevholm og overlæge Rolf Jelnes)</a:t>
            </a:r>
          </a:p>
          <a:p>
            <a:r>
              <a:rPr lang="da-DK" sz="1600" dirty="0" smtClean="0">
                <a:latin typeface="Calibri" panose="020F0502020204030204" pitchFamily="34" charset="0"/>
              </a:rPr>
              <a:t>9 ældre primærstudier fundet i </a:t>
            </a:r>
            <a:r>
              <a:rPr lang="da-DK" sz="1600" dirty="0" err="1" smtClean="0">
                <a:latin typeface="Calibri" panose="020F0502020204030204" pitchFamily="34" charset="0"/>
              </a:rPr>
              <a:t>reviews</a:t>
            </a:r>
            <a:endParaRPr lang="da-DK" sz="1600" dirty="0" smtClean="0">
              <a:latin typeface="Calibri" panose="020F0502020204030204" pitchFamily="34" charset="0"/>
            </a:endParaRPr>
          </a:p>
          <a:p>
            <a:r>
              <a:rPr lang="da-DK" sz="1600" dirty="0" smtClean="0">
                <a:latin typeface="Calibri" panose="020F0502020204030204" pitchFamily="34" charset="0"/>
              </a:rPr>
              <a:t>Gennemgangen </a:t>
            </a:r>
            <a:r>
              <a:rPr lang="da-DK" sz="1600" dirty="0">
                <a:latin typeface="Calibri" panose="020F0502020204030204" pitchFamily="34" charset="0"/>
              </a:rPr>
              <a:t>af </a:t>
            </a:r>
            <a:r>
              <a:rPr lang="da-DK" sz="1600" dirty="0" smtClean="0">
                <a:latin typeface="Calibri" panose="020F0502020204030204" pitchFamily="34" charset="0"/>
              </a:rPr>
              <a:t>fuldtekstartiklerne: Samme </a:t>
            </a:r>
            <a:r>
              <a:rPr lang="da-DK" sz="1600" dirty="0">
                <a:latin typeface="Calibri" panose="020F0502020204030204" pitchFamily="34" charset="0"/>
              </a:rPr>
              <a:t>proces som titel/abstract</a:t>
            </a:r>
            <a:endParaRPr lang="da-DK" sz="1600" dirty="0" smtClean="0">
              <a:latin typeface="Calibri" panose="020F0502020204030204" pitchFamily="34" charset="0"/>
            </a:endParaRPr>
          </a:p>
          <a:p>
            <a:endParaRPr lang="da-DK" sz="1200" dirty="0">
              <a:latin typeface="Calibri" panose="020F0502020204030204" pitchFamily="34" charset="0"/>
            </a:endParaRPr>
          </a:p>
          <a:p>
            <a:endParaRPr lang="da-DK" sz="1600" dirty="0">
              <a:latin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5" y="607988"/>
            <a:ext cx="3770507" cy="442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6571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 txBox="1">
            <a:spLocks/>
          </p:cNvSpPr>
          <p:nvPr/>
        </p:nvSpPr>
        <p:spPr>
          <a:xfrm>
            <a:off x="457200" y="1383618"/>
            <a:ext cx="8291264" cy="2862319"/>
          </a:xfrm>
          <a:prstGeom prst="rect">
            <a:avLst/>
          </a:prstGeom>
        </p:spPr>
        <p:txBody>
          <a:bodyPr/>
          <a:lstStyle>
            <a:lvl1pPr marL="343355" indent="-3433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3210" indent="-28540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66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423" indent="-227455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22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474469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891710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0895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726191" indent="-228903" algn="l" defTabSz="9141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395536" y="843558"/>
            <a:ext cx="8229600" cy="756084"/>
          </a:xfrm>
          <a:prstGeom prst="rect">
            <a:avLst/>
          </a:prstGeom>
        </p:spPr>
        <p:txBody>
          <a:bodyPr/>
          <a:lstStyle>
            <a:lvl1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1724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834481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251722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668963" algn="ctr" defTabSz="914163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kern="0" dirty="0" smtClean="0"/>
              <a:t>Resultater - Litteraturstudie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85906584"/>
              </p:ext>
            </p:extLst>
          </p:nvPr>
        </p:nvGraphicFramePr>
        <p:xfrm>
          <a:off x="179509" y="1437085"/>
          <a:ext cx="8964490" cy="3645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781"/>
                <a:gridCol w="1688297"/>
                <a:gridCol w="1291494"/>
                <a:gridCol w="928027"/>
                <a:gridCol w="977324"/>
                <a:gridCol w="1864904"/>
                <a:gridCol w="1547663"/>
              </a:tblGrid>
              <a:tr h="140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Studie</a:t>
                      </a:r>
                      <a:endParaRPr lang="da-DK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Metode</a:t>
                      </a:r>
                      <a:endParaRPr lang="da-DK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Patienter og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setting</a:t>
                      </a:r>
                      <a:endParaRPr lang="da-DK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Intervention</a:t>
                      </a:r>
                      <a:endParaRPr lang="da-DK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Comperator</a:t>
                      </a:r>
                      <a:endParaRPr lang="da-DK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Outcomes</a:t>
                      </a:r>
                      <a:endParaRPr lang="da-DK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Bemærkning</a:t>
                      </a:r>
                      <a:endParaRPr lang="da-DK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 anchor="b"/>
                </a:tc>
              </a:tr>
              <a:tr h="12577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Andersen82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RCT, 10 dages </a:t>
                      </a: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follow-up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(de første 10 dage af indlæggelse). 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Hud undersøgt hver anden dag. 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Randomiseret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til 3 madrastyper: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Vandmadras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Standardmadras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Patienter i høj risiko for udvikling af tryksår, men ingen på forhånd. 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Akutte patienter (</a:t>
                      </a: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emergency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patients).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n=312 patienter (vand- og </a:t>
                      </a: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).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Vandmadras –topmadras (air mattress for camping filled with water). n = 155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 - topmadras, n=166 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(og standardmadras, n=166)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Incidens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(Standard madras: 12,6% (21/166 - i </a:t>
                      </a: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McInnes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står der 161?)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4,2% (7/166).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Vandmadras: 4,5% (7/155).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b="1" u="sng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Konkluderer at der ikke er forskel ml. vand- og </a:t>
                      </a:r>
                      <a:r>
                        <a:rPr lang="da-DK" sz="900" b="1" u="sng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r>
                        <a:rPr lang="da-DK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Tvivlsomt om madrasser er sammenlignelig med de nutidige.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</a:tr>
              <a:tr h="7360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Jiang14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RCT. ”Multicenter comparison”. 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Patienter observeres 0-5 dage efter operation.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1074 kirurgiske patienter fra 12 hospitaler i Kina. Braden &lt;=16. Efterfølgende indlagt på intensiv- eller sengeafsnit.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n=1074 patienter.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Statisk luftmadras (low air loss, WAFFLE) + vending hver 2. time. (n=562)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(powered pressure air,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Sanma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mattress) + vending </a:t>
                      </a:r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hver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2. time. (n=512) 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Incidens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Statisk topmadras: 1,07%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0,98%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b="1" u="sng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p&gt;0,05: Ingen</a:t>
                      </a:r>
                      <a:r>
                        <a:rPr lang="da-DK" sz="900" b="1" u="sng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forskel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Den anvendte statiske topmadras er en low air loss, dvs. high-tech madras.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</a:tr>
              <a:tr h="11425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Rich11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Prospektivt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kohorte studie/ observationsstudie. Undersøges hurtigst muligt efter operation og derefter hver 2. dag i 21 dage. 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Incidens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opgøres ikke på patientniveau, men pr. undersøgelse (”visits”). 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658 patienter med hoftefrakturer på 9 hospitaler, som i alt blev undersøgt for tryksår 6751 gange (”visits”). 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Patienter over 65 år.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Mange madrasser, herunder topmadrasser.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Mange madrasser, herunder vekseltryk.</a:t>
                      </a:r>
                      <a:endParaRPr lang="da-DK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Incidens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Skumtopmadras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2,2% (n=137 ”visits”)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Statisk </a:t>
                      </a: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lufttopmadras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4,0% (n=675 ”visits”)</a:t>
                      </a:r>
                      <a:b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Vekseltryksmadras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5,6% (n=160 ”visits</a:t>
                      </a:r>
                      <a:r>
                        <a:rPr lang="da-DK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”)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a-DK" sz="9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b="1" u="sng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Uvist om der er forskel</a:t>
                      </a:r>
                      <a:endParaRPr lang="da-DK" sz="1000" b="1" u="sng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Ikke en RCT. 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Mange madrastyper og </a:t>
                      </a:r>
                      <a:r>
                        <a:rPr lang="da-DK" sz="9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kun p-værdier overordnet for ”</a:t>
                      </a:r>
                      <a:r>
                        <a:rPr lang="da-DK" sz="900" b="0" u="non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powered</a:t>
                      </a:r>
                      <a:r>
                        <a:rPr lang="da-DK" sz="9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” vs. ”non-</a:t>
                      </a:r>
                      <a:r>
                        <a:rPr lang="da-DK" sz="900" b="0" u="non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powered</a:t>
                      </a:r>
                      <a:r>
                        <a:rPr lang="da-DK" sz="9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” 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madrasser vs. Standardmadras.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Incidens</a:t>
                      </a:r>
                      <a:r>
                        <a:rPr lang="da-DK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opgøres ikke på patientniveau, men på antal ”visits”.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1637" marR="31637" marT="0" marB="0"/>
                </a:tc>
              </a:tr>
            </a:tbl>
          </a:graphicData>
        </a:graphic>
      </p:graphicFrame>
      <p:sp>
        <p:nvSpPr>
          <p:cNvPr id="5" name="Rektangel 4"/>
          <p:cNvSpPr/>
          <p:nvPr/>
        </p:nvSpPr>
        <p:spPr bwMode="auto">
          <a:xfrm>
            <a:off x="5724128" y="1437624"/>
            <a:ext cx="3419872" cy="370587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01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109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UH + CIMT_DK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1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1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OUH + CIMT_DK</Template>
  <TotalTime>1140</TotalTime>
  <Words>1419</Words>
  <Application>Microsoft Office PowerPoint</Application>
  <PresentationFormat>Skærmshow (16:9)</PresentationFormat>
  <Paragraphs>268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26</vt:i4>
      </vt:variant>
    </vt:vector>
  </HeadingPairs>
  <TitlesOfParts>
    <vt:vector size="27" baseType="lpstr">
      <vt:lpstr>OUH + CIMT_DK</vt:lpstr>
      <vt:lpstr>Hvilke madrasser skal vi anvende til tryksårsforebyggelse? MTV af statiske topmadrasser til forebyggelse af tryksår </vt:lpstr>
      <vt:lpstr>Dias nummer 2</vt:lpstr>
      <vt:lpstr>Dias nummer 3</vt:lpstr>
      <vt:lpstr>Dias nummer 4</vt:lpstr>
      <vt:lpstr>Dias nummer 5</vt:lpstr>
      <vt:lpstr>Dias nummer 6</vt:lpstr>
      <vt:lpstr>Dias nummer 7</vt:lpstr>
      <vt:lpstr>Dias nummer 8</vt:lpstr>
      <vt:lpstr>Dias nummer 9</vt:lpstr>
      <vt:lpstr>Dias nummer 10</vt:lpstr>
      <vt:lpstr>Dias nummer 11</vt:lpstr>
      <vt:lpstr>Dias nummer 12</vt:lpstr>
      <vt:lpstr>Dias nummer 13</vt:lpstr>
      <vt:lpstr>Dias nummer 14</vt:lpstr>
      <vt:lpstr>Dias nummer 15</vt:lpstr>
      <vt:lpstr>Dias nummer 16</vt:lpstr>
      <vt:lpstr>Dias nummer 17</vt:lpstr>
      <vt:lpstr>Dias nummer 18</vt:lpstr>
      <vt:lpstr>Dias nummer 19</vt:lpstr>
      <vt:lpstr>Dias nummer 20</vt:lpstr>
      <vt:lpstr>Dias nummer 21</vt:lpstr>
      <vt:lpstr>Dias nummer 22</vt:lpstr>
      <vt:lpstr>Dias nummer 23</vt:lpstr>
      <vt:lpstr>Dias nummer 24</vt:lpstr>
      <vt:lpstr>Dias nummer 25</vt:lpstr>
      <vt:lpstr>Dias nummer 26</vt:lpstr>
    </vt:vector>
  </TitlesOfParts>
  <Company>OUH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Mette Bøg Horup</dc:creator>
  <cp:lastModifiedBy>Rolf</cp:lastModifiedBy>
  <cp:revision>76</cp:revision>
  <cp:lastPrinted>2018-10-07T11:31:41Z</cp:lastPrinted>
  <dcterms:created xsi:type="dcterms:W3CDTF">2017-11-10T09:42:50Z</dcterms:created>
  <dcterms:modified xsi:type="dcterms:W3CDTF">2018-10-08T06:57:49Z</dcterms:modified>
</cp:coreProperties>
</file>